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handoutMasterIdLst>
    <p:handoutMasterId r:id="rId40"/>
  </p:handoutMasterIdLst>
  <p:sldIdLst>
    <p:sldId id="360" r:id="rId5"/>
    <p:sldId id="276" r:id="rId6"/>
    <p:sldId id="298" r:id="rId7"/>
    <p:sldId id="299" r:id="rId8"/>
    <p:sldId id="297" r:id="rId9"/>
    <p:sldId id="318" r:id="rId10"/>
    <p:sldId id="320" r:id="rId11"/>
    <p:sldId id="322" r:id="rId12"/>
    <p:sldId id="324" r:id="rId13"/>
    <p:sldId id="325" r:id="rId14"/>
    <p:sldId id="321" r:id="rId15"/>
    <p:sldId id="353" r:id="rId16"/>
    <p:sldId id="279" r:id="rId17"/>
    <p:sldId id="300" r:id="rId18"/>
    <p:sldId id="326" r:id="rId19"/>
    <p:sldId id="327" r:id="rId20"/>
    <p:sldId id="328" r:id="rId21"/>
    <p:sldId id="329" r:id="rId22"/>
    <p:sldId id="335" r:id="rId23"/>
    <p:sldId id="337" r:id="rId24"/>
    <p:sldId id="330" r:id="rId25"/>
    <p:sldId id="332" r:id="rId26"/>
    <p:sldId id="356" r:id="rId27"/>
    <p:sldId id="336" r:id="rId28"/>
    <p:sldId id="338" r:id="rId29"/>
    <p:sldId id="351" r:id="rId30"/>
    <p:sldId id="357" r:id="rId31"/>
    <p:sldId id="339" r:id="rId32"/>
    <p:sldId id="340" r:id="rId33"/>
    <p:sldId id="342" r:id="rId34"/>
    <p:sldId id="359" r:id="rId35"/>
    <p:sldId id="358" r:id="rId36"/>
    <p:sldId id="306" r:id="rId37"/>
    <p:sldId id="275" r:id="rId38"/>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wanza, Jenny" initials="MJ" lastIdx="13" clrIdx="0">
    <p:extLst>
      <p:ext uri="{19B8F6BF-5375-455C-9EA6-DF929625EA0E}">
        <p15:presenceInfo xmlns:p15="http://schemas.microsoft.com/office/powerpoint/2012/main" userId="S::Jenny.Mwanza@thepalladiumgroup.com::fc509b59-8074-47ef-8101-6467f20e1d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3A"/>
    <a:srgbClr val="C7971C"/>
    <a:srgbClr val="008C84"/>
    <a:srgbClr val="E3B757"/>
    <a:srgbClr val="9DB4BE"/>
    <a:srgbClr val="5DA19B"/>
    <a:srgbClr val="555276"/>
    <a:srgbClr val="2B1533"/>
    <a:srgbClr val="1E1860"/>
    <a:srgbClr val="A29C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1F0160-D3B4-4385-BE35-C8BBE18AF978}" v="1" dt="2019-06-05T18:52:37.4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6" autoAdjust="0"/>
    <p:restoredTop sz="77415" autoAdjust="0"/>
  </p:normalViewPr>
  <p:slideViewPr>
    <p:cSldViewPr>
      <p:cViewPr varScale="1">
        <p:scale>
          <a:sx n="56" d="100"/>
          <a:sy n="56" d="100"/>
        </p:scale>
        <p:origin x="1252" y="40"/>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16694"/>
    </p:cViewPr>
  </p:sorterViewPr>
  <p:notesViewPr>
    <p:cSldViewPr>
      <p:cViewPr varScale="1">
        <p:scale>
          <a:sx n="73" d="100"/>
          <a:sy n="73" d="100"/>
        </p:scale>
        <p:origin x="2261"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wanza, Jenny" userId="fc509b59-8074-47ef-8101-6467f20e1d26" providerId="ADAL" clId="{861F0160-D3B4-4385-BE35-C8BBE18AF978}"/>
    <pc:docChg chg="custSel modSld">
      <pc:chgData name="Mwanza, Jenny" userId="fc509b59-8074-47ef-8101-6467f20e1d26" providerId="ADAL" clId="{861F0160-D3B4-4385-BE35-C8BBE18AF978}" dt="2019-06-05T18:52:41.420" v="3" actId="1076"/>
      <pc:docMkLst>
        <pc:docMk/>
      </pc:docMkLst>
      <pc:sldChg chg="addSp delSp modSp">
        <pc:chgData name="Mwanza, Jenny" userId="fc509b59-8074-47ef-8101-6467f20e1d26" providerId="ADAL" clId="{861F0160-D3B4-4385-BE35-C8BBE18AF978}" dt="2019-06-05T18:52:41.420" v="3" actId="1076"/>
        <pc:sldMkLst>
          <pc:docMk/>
          <pc:sldMk cId="3267667956" sldId="360"/>
        </pc:sldMkLst>
        <pc:picChg chg="del">
          <ac:chgData name="Mwanza, Jenny" userId="fc509b59-8074-47ef-8101-6467f20e1d26" providerId="ADAL" clId="{861F0160-D3B4-4385-BE35-C8BBE18AF978}" dt="2019-06-05T18:52:37.044" v="0" actId="478"/>
          <ac:picMkLst>
            <pc:docMk/>
            <pc:sldMk cId="3267667956" sldId="360"/>
            <ac:picMk id="6" creationId="{CD8C9C3F-A73A-48DF-8C99-9B6344B55622}"/>
          </ac:picMkLst>
        </pc:picChg>
        <pc:picChg chg="add mod">
          <ac:chgData name="Mwanza, Jenny" userId="fc509b59-8074-47ef-8101-6467f20e1d26" providerId="ADAL" clId="{861F0160-D3B4-4385-BE35-C8BBE18AF978}" dt="2019-06-05T18:52:41.420" v="3" actId="1076"/>
          <ac:picMkLst>
            <pc:docMk/>
            <pc:sldMk cId="3267667956" sldId="360"/>
            <ac:picMk id="8" creationId="{CD8C9C3F-A73A-48DF-8C99-9B6344B5562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97538" y="0"/>
            <a:ext cx="4359275" cy="388938"/>
          </a:xfrm>
          <a:prstGeom prst="rect">
            <a:avLst/>
          </a:prstGeom>
        </p:spPr>
        <p:txBody>
          <a:bodyPr vert="horz" lIns="91440" tIns="45720" rIns="91440" bIns="45720" rtlCol="0"/>
          <a:lstStyle>
            <a:lvl1pPr algn="r">
              <a:defRPr sz="1200"/>
            </a:lvl1pPr>
          </a:lstStyle>
          <a:p>
            <a:fld id="{638342C8-1770-4004-A9F5-C37FDF397545}" type="datetimeFigureOut">
              <a:rPr lang="en-US" smtClean="0"/>
              <a:t>6/5/2019</a:t>
            </a:fld>
            <a:endParaRPr lang="en-US"/>
          </a:p>
        </p:txBody>
      </p:sp>
      <p:sp>
        <p:nvSpPr>
          <p:cNvPr id="4" name="Footer Placeholder 3"/>
          <p:cNvSpPr>
            <a:spLocks noGrp="1"/>
          </p:cNvSpPr>
          <p:nvPr>
            <p:ph type="ftr" sz="quarter" idx="2"/>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97538" y="7383463"/>
            <a:ext cx="4359275" cy="388937"/>
          </a:xfrm>
          <a:prstGeom prst="rect">
            <a:avLst/>
          </a:prstGeom>
        </p:spPr>
        <p:txBody>
          <a:bodyPr vert="horz" lIns="91440" tIns="45720" rIns="91440" bIns="45720" rtlCol="0" anchor="b"/>
          <a:lstStyle>
            <a:lvl1pPr algn="r">
              <a:defRPr sz="1200"/>
            </a:lvl1pPr>
          </a:lstStyle>
          <a:p>
            <a:fld id="{F768BC3E-3DFE-4E62-ABA8-A3563E71BD52}" type="slidenum">
              <a:rPr lang="en-US" smtClean="0"/>
              <a:t>‹#›</a:t>
            </a:fld>
            <a:endParaRPr lang="en-US"/>
          </a:p>
        </p:txBody>
      </p:sp>
    </p:spTree>
    <p:extLst>
      <p:ext uri="{BB962C8B-B14F-4D97-AF65-F5344CB8AC3E}">
        <p14:creationId xmlns:p14="http://schemas.microsoft.com/office/powerpoint/2010/main" val="132132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sz="1200" spc="0" baseline="0" dirty="0">
                <a:latin typeface="Century Gothic" panose="020B0502020202020204" pitchFamily="34" charset="0"/>
              </a:rPr>
              <a:t>Usually, data pertaining to the signature domain is critical to a MFL and should take precedence over data describing services offered at the facility.</a:t>
            </a:r>
          </a:p>
          <a:p>
            <a:pPr marL="641350" lvl="1" indent="-171450">
              <a:spcAft>
                <a:spcPts val="1200"/>
              </a:spcAft>
              <a:buFont typeface="Arial" panose="020B0604020202020204" pitchFamily="34" charset="0"/>
              <a:buChar char="•"/>
            </a:pPr>
            <a:r>
              <a:rPr lang="en-US" sz="1200" kern="0" spc="0" baseline="0" dirty="0">
                <a:latin typeface="Century Gothic" panose="020B0502020202020204" pitchFamily="34" charset="0"/>
                <a:cs typeface="Gill Sans MT"/>
              </a:rPr>
              <a:t>Necessary to get a baseline around how many facilities exist in Nigeria</a:t>
            </a:r>
          </a:p>
          <a:p>
            <a:pPr marL="12700">
              <a:spcAft>
                <a:spcPts val="1200"/>
              </a:spcAft>
            </a:pPr>
            <a:endParaRPr lang="en-US" sz="1200" spc="0" baseline="0" dirty="0">
              <a:latin typeface="Century Gothic" panose="020B0502020202020204" pitchFamily="34" charset="0"/>
            </a:endParaRPr>
          </a:p>
          <a:p>
            <a:pPr marL="12700">
              <a:spcAft>
                <a:spcPts val="1200"/>
              </a:spcAft>
            </a:pPr>
            <a:r>
              <a:rPr lang="en-US" sz="1200" spc="0" baseline="0" dirty="0">
                <a:latin typeface="Century Gothic" panose="020B0502020202020204" pitchFamily="34" charset="0"/>
              </a:rPr>
              <a:t>Careful consideration was given when selecting minimum service domain data elements given budget implications for collecting and maintaining these data.</a:t>
            </a:r>
            <a:endParaRPr lang="en-US" dirty="0"/>
          </a:p>
        </p:txBody>
      </p:sp>
    </p:spTree>
    <p:extLst>
      <p:ext uri="{BB962C8B-B14F-4D97-AF65-F5344CB8AC3E}">
        <p14:creationId xmlns:p14="http://schemas.microsoft.com/office/powerpoint/2010/main" val="1486087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sz="1200" b="1" kern="1200" dirty="0">
                <a:solidFill>
                  <a:schemeClr val="tx1"/>
                </a:solidFill>
                <a:effectLst/>
                <a:latin typeface="Century Gothic" panose="020B0502020202020204" pitchFamily="34" charset="0"/>
                <a:ea typeface="+mn-ea"/>
                <a:cs typeface="+mn-cs"/>
              </a:rPr>
              <a:t>Provisionally registered: </a:t>
            </a:r>
            <a:r>
              <a:rPr lang="en-US" sz="1200" kern="1200" dirty="0">
                <a:solidFill>
                  <a:schemeClr val="tx1"/>
                </a:solidFill>
                <a:effectLst/>
                <a:latin typeface="Century Gothic" panose="020B0502020202020204" pitchFamily="34" charset="0"/>
                <a:ea typeface="+mn-ea"/>
                <a:cs typeface="+mn-cs"/>
              </a:rPr>
              <a:t>This is a facility that has received temporary approval by the government officer responsible for registration and accreditation (at LGA, state, or federal) as an Institution subject to address identified issues.</a:t>
            </a:r>
          </a:p>
          <a:p>
            <a:endParaRPr lang="en-NG"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Pending registration: </a:t>
            </a:r>
            <a:r>
              <a:rPr lang="en-US" sz="1200" kern="1200" dirty="0">
                <a:solidFill>
                  <a:schemeClr val="tx1"/>
                </a:solidFill>
                <a:effectLst/>
                <a:latin typeface="Century Gothic" panose="020B0502020202020204" pitchFamily="34" charset="0"/>
                <a:ea typeface="+mn-ea"/>
                <a:cs typeface="+mn-cs"/>
              </a:rPr>
              <a:t>This is a facility that has been approved by the government officer responsible for registration and accreditation (at LGA, state, or federal) as an Institution and a request for registration sent the State Hospital Management Board or Department of the Hospital Services.</a:t>
            </a:r>
            <a:endParaRPr lang="en-NG" sz="1200" kern="1200" dirty="0">
              <a:solidFill>
                <a:schemeClr val="tx1"/>
              </a:solidFill>
              <a:effectLst/>
              <a:latin typeface="Century Gothic" panose="020B0502020202020204" pitchFamily="34" charset="0"/>
              <a:ea typeface="+mn-ea"/>
              <a:cs typeface="+mn-cs"/>
            </a:endParaRPr>
          </a:p>
          <a:p>
            <a:pPr lvl="0"/>
            <a:endParaRPr lang="en-US" sz="1200" b="1"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Registered: </a:t>
            </a:r>
            <a:r>
              <a:rPr lang="en-US" sz="1200" kern="1200" dirty="0">
                <a:solidFill>
                  <a:schemeClr val="tx1"/>
                </a:solidFill>
                <a:effectLst/>
                <a:latin typeface="Century Gothic" panose="020B0502020202020204" pitchFamily="34" charset="0"/>
                <a:ea typeface="+mn-ea"/>
                <a:cs typeface="+mn-cs"/>
              </a:rPr>
              <a:t>This is a facility that has been approved as an institution by the state office responsible for registration and a registration number given.</a:t>
            </a:r>
          </a:p>
          <a:p>
            <a:pPr lvl="0"/>
            <a:endParaRPr lang="en-NG"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Registration suspended: </a:t>
            </a:r>
            <a:r>
              <a:rPr lang="en-US" sz="1200" kern="1200" dirty="0">
                <a:solidFill>
                  <a:schemeClr val="tx1"/>
                </a:solidFill>
                <a:effectLst/>
                <a:latin typeface="Century Gothic" panose="020B0502020202020204" pitchFamily="34" charset="0"/>
                <a:ea typeface="+mn-ea"/>
                <a:cs typeface="+mn-cs"/>
              </a:rPr>
              <a:t>A facility whose registration has been temporarily stopped for reasons including self-request, sickness, disciplinary action, etc., is known as “registration suspended.”</a:t>
            </a:r>
          </a:p>
          <a:p>
            <a:pPr lvl="0"/>
            <a:endParaRPr lang="en-NG"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Registration cancelled: </a:t>
            </a:r>
            <a:r>
              <a:rPr lang="en-US" sz="1200" kern="1200" dirty="0">
                <a:solidFill>
                  <a:schemeClr val="tx1"/>
                </a:solidFill>
                <a:effectLst/>
                <a:latin typeface="Century Gothic" panose="020B0502020202020204" pitchFamily="34" charset="0"/>
                <a:ea typeface="+mn-ea"/>
                <a:cs typeface="+mn-cs"/>
              </a:rPr>
              <a:t>A facility whose registration has been permanently stopped by the national body is known as “registration cancelled.”</a:t>
            </a:r>
            <a:endParaRPr lang="en-US" dirty="0"/>
          </a:p>
        </p:txBody>
      </p:sp>
    </p:spTree>
    <p:extLst>
      <p:ext uri="{BB962C8B-B14F-4D97-AF65-F5344CB8AC3E}">
        <p14:creationId xmlns:p14="http://schemas.microsoft.com/office/powerpoint/2010/main" val="2832305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lvl="0"/>
            <a:r>
              <a:rPr lang="en-US" sz="1200" b="1" kern="1200" dirty="0">
                <a:solidFill>
                  <a:schemeClr val="tx1"/>
                </a:solidFill>
                <a:effectLst/>
                <a:latin typeface="Century Gothic" panose="020B0502020202020204" pitchFamily="34" charset="0"/>
                <a:ea typeface="+mn-ea"/>
                <a:cs typeface="+mn-cs"/>
              </a:rPr>
              <a:t>Licensed: </a:t>
            </a:r>
            <a:r>
              <a:rPr lang="en-US" sz="1200" kern="1200" dirty="0">
                <a:solidFill>
                  <a:schemeClr val="tx1"/>
                </a:solidFill>
                <a:effectLst/>
                <a:latin typeface="Century Gothic" panose="020B0502020202020204" pitchFamily="34" charset="0"/>
                <a:ea typeface="+mn-ea"/>
                <a:cs typeface="+mn-cs"/>
              </a:rPr>
              <a:t>A facility that has been approved and issued a license by the appropriate national regulatory body is called “licensed.” </a:t>
            </a:r>
            <a:endParaRPr lang="en-NG"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 </a:t>
            </a:r>
            <a:endParaRPr lang="en-NG"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Not licensed: </a:t>
            </a:r>
            <a:r>
              <a:rPr lang="en-US" sz="1200" kern="1200" dirty="0">
                <a:solidFill>
                  <a:schemeClr val="tx1"/>
                </a:solidFill>
                <a:effectLst/>
                <a:latin typeface="Century Gothic" panose="020B0502020202020204" pitchFamily="34" charset="0"/>
                <a:ea typeface="+mn-ea"/>
                <a:cs typeface="+mn-cs"/>
              </a:rPr>
              <a:t>A facility that has not been approved and issued a license by the appropriate national regulatory body is called “not licensed.” </a:t>
            </a:r>
            <a:endParaRPr lang="en-NG" sz="1200" kern="1200" dirty="0">
              <a:solidFill>
                <a:schemeClr val="tx1"/>
              </a:solidFill>
              <a:effectLst/>
              <a:latin typeface="Century Gothic" panose="020B0502020202020204" pitchFamily="34" charset="0"/>
              <a:ea typeface="+mn-ea"/>
              <a:cs typeface="+mn-cs"/>
            </a:endParaRPr>
          </a:p>
          <a:p>
            <a:r>
              <a:rPr lang="en-US" sz="1200" b="1" kern="1200" dirty="0">
                <a:solidFill>
                  <a:schemeClr val="tx1"/>
                </a:solidFill>
                <a:effectLst/>
                <a:latin typeface="Century Gothic" panose="020B0502020202020204" pitchFamily="34" charset="0"/>
                <a:ea typeface="+mn-ea"/>
                <a:cs typeface="+mn-cs"/>
              </a:rPr>
              <a:t> </a:t>
            </a:r>
            <a:endParaRPr lang="en-NG"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License cancelled: </a:t>
            </a:r>
            <a:r>
              <a:rPr lang="en-US" sz="1200" kern="1200" dirty="0">
                <a:solidFill>
                  <a:schemeClr val="tx1"/>
                </a:solidFill>
                <a:effectLst/>
                <a:latin typeface="Century Gothic" panose="020B0502020202020204" pitchFamily="34" charset="0"/>
                <a:ea typeface="+mn-ea"/>
                <a:cs typeface="+mn-cs"/>
              </a:rPr>
              <a:t>A facility whose license has been permanently stopped by the national body is known as “license cancelled.”</a:t>
            </a:r>
            <a:endParaRPr lang="en-NG" sz="1200" kern="1200" dirty="0">
              <a:solidFill>
                <a:schemeClr val="tx1"/>
              </a:solidFill>
              <a:effectLst/>
              <a:latin typeface="Century Gothic" panose="020B0502020202020204" pitchFamily="34" charset="0"/>
              <a:ea typeface="+mn-ea"/>
              <a:cs typeface="+mn-cs"/>
            </a:endParaRPr>
          </a:p>
        </p:txBody>
      </p:sp>
    </p:spTree>
    <p:extLst>
      <p:ext uri="{BB962C8B-B14F-4D97-AF65-F5344CB8AC3E}">
        <p14:creationId xmlns:p14="http://schemas.microsoft.com/office/powerpoint/2010/main" val="1653101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dirty="0">
                <a:latin typeface="Century Gothic" panose="020B0502020202020204" pitchFamily="34" charset="0"/>
              </a:rPr>
              <a:t>Takeaways:</a:t>
            </a:r>
          </a:p>
          <a:p>
            <a:pPr marL="685800" lvl="1" indent="-228600">
              <a:buFont typeface="+mj-lt"/>
              <a:buAutoNum type="arabicPeriod"/>
            </a:pPr>
            <a:r>
              <a:rPr lang="en-US" dirty="0">
                <a:latin typeface="Century Gothic" panose="020B0502020202020204" pitchFamily="34" charset="0"/>
              </a:rPr>
              <a:t>Significant amount of signature domain data has been culled from existing lists</a:t>
            </a:r>
          </a:p>
          <a:p>
            <a:pPr marL="685800" lvl="1" indent="-228600">
              <a:buFont typeface="+mj-lt"/>
              <a:buAutoNum type="arabicPeriod"/>
            </a:pPr>
            <a:r>
              <a:rPr lang="en-US" dirty="0">
                <a:latin typeface="Century Gothic" panose="020B0502020202020204" pitchFamily="34" charset="0"/>
              </a:rPr>
              <a:t>SQUAD tool will provide more details on how to do this</a:t>
            </a:r>
          </a:p>
          <a:p>
            <a:pPr marL="685800" lvl="1" indent="-228600">
              <a:buFont typeface="+mj-lt"/>
              <a:buAutoNum type="arabicPeriod"/>
            </a:pPr>
            <a:r>
              <a:rPr lang="en-US" dirty="0">
                <a:latin typeface="Century Gothic" panose="020B0502020202020204" pitchFamily="34" charset="0"/>
              </a:rPr>
              <a:t>Next edge here is to improve disaggregates for both level of care and ownership</a:t>
            </a:r>
          </a:p>
          <a:p>
            <a:pPr marL="685800" lvl="1" indent="-228600">
              <a:buFont typeface="+mj-lt"/>
              <a:buAutoNum type="arabicPeriod"/>
            </a:pPr>
            <a:r>
              <a:rPr lang="en-US" dirty="0">
                <a:latin typeface="Century Gothic" panose="020B0502020202020204" pitchFamily="34" charset="0"/>
              </a:rPr>
              <a:t>Finally, the information related to status is entirely missing (operational, registration, and licensure status)</a:t>
            </a:r>
          </a:p>
        </p:txBody>
      </p:sp>
    </p:spTree>
    <p:extLst>
      <p:ext uri="{BB962C8B-B14F-4D97-AF65-F5344CB8AC3E}">
        <p14:creationId xmlns:p14="http://schemas.microsoft.com/office/powerpoint/2010/main" val="3235186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dirty="0">
                <a:latin typeface="Century Gothic" panose="020B0502020202020204" pitchFamily="34" charset="0"/>
              </a:rPr>
              <a:t>Takeaways:</a:t>
            </a:r>
          </a:p>
          <a:p>
            <a:pPr marL="685800" lvl="1" indent="-228600">
              <a:buAutoNum type="arabicPeriod"/>
            </a:pPr>
            <a:r>
              <a:rPr lang="en-US" dirty="0">
                <a:latin typeface="Century Gothic" panose="020B0502020202020204" pitchFamily="34" charset="0"/>
              </a:rPr>
              <a:t>Significant amount of signature domain data has been culled from existing lists</a:t>
            </a:r>
          </a:p>
          <a:p>
            <a:pPr marL="685800" lvl="1" indent="-228600">
              <a:buAutoNum type="arabicPeriod"/>
            </a:pPr>
            <a:r>
              <a:rPr lang="en-US" dirty="0">
                <a:latin typeface="Century Gothic" panose="020B0502020202020204" pitchFamily="34" charset="0"/>
              </a:rPr>
              <a:t>SQUAD tool will provide more details on how to do this</a:t>
            </a:r>
          </a:p>
          <a:p>
            <a:pPr marL="685800" lvl="1" indent="-228600">
              <a:buAutoNum type="arabicPeriod"/>
            </a:pPr>
            <a:r>
              <a:rPr lang="en-US" dirty="0">
                <a:latin typeface="Century Gothic" panose="020B0502020202020204" pitchFamily="34" charset="0"/>
              </a:rPr>
              <a:t>Next edge here is to improve disaggregates for both level of care and ownership</a:t>
            </a:r>
          </a:p>
          <a:p>
            <a:pPr marL="685800" lvl="1" indent="-228600">
              <a:buAutoNum type="arabicPeriod"/>
            </a:pPr>
            <a:r>
              <a:rPr lang="en-US" dirty="0">
                <a:latin typeface="Century Gothic" panose="020B0502020202020204" pitchFamily="34" charset="0"/>
              </a:rPr>
              <a:t>Finally, the information related to status is entirely missing (operational, registration, and licensure status)</a:t>
            </a:r>
          </a:p>
        </p:txBody>
      </p:sp>
    </p:spTree>
    <p:extLst>
      <p:ext uri="{BB962C8B-B14F-4D97-AF65-F5344CB8AC3E}">
        <p14:creationId xmlns:p14="http://schemas.microsoft.com/office/powerpoint/2010/main" val="4141879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dirty="0">
                <a:latin typeface="Century Gothic" panose="020B0502020202020204" pitchFamily="34" charset="0"/>
              </a:rPr>
              <a:t>Takeaways:</a:t>
            </a:r>
          </a:p>
          <a:p>
            <a:pPr marL="685800" lvl="1" indent="-228600">
              <a:buAutoNum type="arabicPeriod"/>
            </a:pPr>
            <a:r>
              <a:rPr lang="en-US" dirty="0">
                <a:latin typeface="Century Gothic" panose="020B0502020202020204" pitchFamily="34" charset="0"/>
              </a:rPr>
              <a:t>Significant amount of signature domain data has been culled from existing lists</a:t>
            </a:r>
          </a:p>
          <a:p>
            <a:pPr marL="685800" lvl="1" indent="-228600">
              <a:buAutoNum type="arabicPeriod"/>
            </a:pPr>
            <a:r>
              <a:rPr lang="en-US" dirty="0">
                <a:latin typeface="Century Gothic" panose="020B0502020202020204" pitchFamily="34" charset="0"/>
              </a:rPr>
              <a:t>SQUAD tool will provide more details on how to do this</a:t>
            </a:r>
          </a:p>
          <a:p>
            <a:pPr marL="685800" lvl="1" indent="-228600">
              <a:buAutoNum type="arabicPeriod"/>
            </a:pPr>
            <a:r>
              <a:rPr lang="en-US" dirty="0">
                <a:latin typeface="Century Gothic" panose="020B0502020202020204" pitchFamily="34" charset="0"/>
              </a:rPr>
              <a:t>Next edge here is to improve disaggregates for both level of care and ownership</a:t>
            </a:r>
          </a:p>
          <a:p>
            <a:pPr marL="685800" lvl="1" indent="-228600">
              <a:buAutoNum type="arabicPeriod"/>
            </a:pPr>
            <a:r>
              <a:rPr lang="en-US" dirty="0">
                <a:latin typeface="Century Gothic" panose="020B0502020202020204" pitchFamily="34" charset="0"/>
              </a:rPr>
              <a:t>Finally, the information related to status is entirely missing (operational, registration, and licensure status)</a:t>
            </a:r>
          </a:p>
        </p:txBody>
      </p:sp>
    </p:spTree>
    <p:extLst>
      <p:ext uri="{BB962C8B-B14F-4D97-AF65-F5344CB8AC3E}">
        <p14:creationId xmlns:p14="http://schemas.microsoft.com/office/powerpoint/2010/main" val="1197371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dirty="0">
                <a:latin typeface="Century Gothic" panose="020B0502020202020204" pitchFamily="34" charset="0"/>
              </a:rPr>
              <a:t>Takeaways:</a:t>
            </a:r>
          </a:p>
          <a:p>
            <a:pPr marL="685800" lvl="1" indent="-228600">
              <a:buAutoNum type="arabicPeriod"/>
            </a:pPr>
            <a:r>
              <a:rPr lang="en-US" dirty="0">
                <a:latin typeface="Century Gothic" panose="020B0502020202020204" pitchFamily="34" charset="0"/>
              </a:rPr>
              <a:t>Significant amount of signature domain data has been culled from existing lists</a:t>
            </a:r>
          </a:p>
          <a:p>
            <a:pPr marL="685800" lvl="1" indent="-228600">
              <a:buAutoNum type="arabicPeriod"/>
            </a:pPr>
            <a:r>
              <a:rPr lang="en-US" dirty="0">
                <a:latin typeface="Century Gothic" panose="020B0502020202020204" pitchFamily="34" charset="0"/>
              </a:rPr>
              <a:t>SQUAD tool will provide more details on how to do this</a:t>
            </a:r>
          </a:p>
          <a:p>
            <a:pPr marL="685800" lvl="1" indent="-228600">
              <a:buAutoNum type="arabicPeriod"/>
            </a:pPr>
            <a:r>
              <a:rPr lang="en-US" dirty="0">
                <a:latin typeface="Century Gothic" panose="020B0502020202020204" pitchFamily="34" charset="0"/>
              </a:rPr>
              <a:t>Next edge here is to improve disaggregates for both level of care and ownership</a:t>
            </a:r>
          </a:p>
          <a:p>
            <a:pPr marL="685800" lvl="1" indent="-228600">
              <a:buAutoNum type="arabicPeriod"/>
            </a:pPr>
            <a:r>
              <a:rPr lang="en-US" dirty="0">
                <a:latin typeface="Century Gothic" panose="020B0502020202020204" pitchFamily="34" charset="0"/>
              </a:rPr>
              <a:t>Finally, the information related to status is entirely missing (operational, registration, and licensure status)</a:t>
            </a:r>
          </a:p>
        </p:txBody>
      </p:sp>
    </p:spTree>
    <p:extLst>
      <p:ext uri="{BB962C8B-B14F-4D97-AF65-F5344CB8AC3E}">
        <p14:creationId xmlns:p14="http://schemas.microsoft.com/office/powerpoint/2010/main" val="292120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2728898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sz="1200" b="1" kern="1200" dirty="0">
                <a:solidFill>
                  <a:schemeClr val="tx1"/>
                </a:solidFill>
                <a:effectLst/>
                <a:latin typeface="Century Gothic" panose="020B0502020202020204" pitchFamily="34" charset="0"/>
                <a:ea typeface="+mn-ea"/>
                <a:cs typeface="+mn-cs"/>
              </a:rPr>
              <a:t>Definition: Ownership means the power or authority of having exclusive legal rights to the facility, which includes the right to possess, use, and dispose of said facility.</a:t>
            </a:r>
          </a:p>
          <a:p>
            <a:endParaRPr lang="en-US" sz="1200" b="1"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 However, for the purposes of this implementation guide, ownership, especially for the faith-based facilities, will be classified as “private.”</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At registration, the government officer responsible for facility registration (at LGA, state, or federal) determines the owner of the facility, and the national regulatory body that will/has registered the facility.</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Unlike facility type and level, which are functions of gazette and accreditation, ownership is inherent at registration.  It can only change through executive orders and legal processes governing transfer of ownership for such a category of property (facility).  </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There are two categories of health facility ownership namely public and private. The public ownership may be further categorized to the federal, state and LGA, faith-based organizations, nongovernmental organizations, and private.</a:t>
            </a:r>
            <a:endParaRPr lang="en-US" dirty="0">
              <a:latin typeface="Century Gothic" panose="020B0502020202020204" pitchFamily="34" charset="0"/>
            </a:endParaRPr>
          </a:p>
        </p:txBody>
      </p:sp>
    </p:spTree>
    <p:extLst>
      <p:ext uri="{BB962C8B-B14F-4D97-AF65-F5344CB8AC3E}">
        <p14:creationId xmlns:p14="http://schemas.microsoft.com/office/powerpoint/2010/main" val="3848336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r>
              <a:rPr lang="en-US" sz="1200" kern="1200" dirty="0">
                <a:solidFill>
                  <a:schemeClr val="tx1"/>
                </a:solidFill>
                <a:effectLst/>
                <a:latin typeface="+mn-lt"/>
                <a:ea typeface="+mn-ea"/>
                <a:cs typeface="+mn-cs"/>
              </a:rPr>
              <a:t> </a:t>
            </a:r>
            <a:endParaRPr lang="en-US" dirty="0"/>
          </a:p>
        </p:txBody>
      </p:sp>
    </p:spTree>
    <p:extLst>
      <p:ext uri="{BB962C8B-B14F-4D97-AF65-F5344CB8AC3E}">
        <p14:creationId xmlns:p14="http://schemas.microsoft.com/office/powerpoint/2010/main" val="2411330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pPr lvl="0"/>
            <a:r>
              <a:rPr lang="en-US" sz="1200" b="1" kern="1200" dirty="0">
                <a:solidFill>
                  <a:schemeClr val="tx1"/>
                </a:solidFill>
                <a:effectLst/>
                <a:latin typeface="Century Gothic" panose="020B0502020202020204" pitchFamily="34" charset="0"/>
                <a:ea typeface="+mn-ea"/>
                <a:cs typeface="+mn-cs"/>
              </a:rPr>
              <a:t>Operational: </a:t>
            </a:r>
            <a:r>
              <a:rPr lang="en-US" sz="1200" kern="1200" dirty="0">
                <a:solidFill>
                  <a:schemeClr val="tx1"/>
                </a:solidFill>
                <a:effectLst/>
                <a:latin typeface="Century Gothic" panose="020B0502020202020204" pitchFamily="34" charset="0"/>
                <a:ea typeface="+mn-ea"/>
                <a:cs typeface="+mn-cs"/>
              </a:rPr>
              <a:t>This status is for a facility that is already offering services.</a:t>
            </a:r>
          </a:p>
          <a:p>
            <a:r>
              <a:rPr lang="en-US" sz="1200" b="1" kern="1200" dirty="0">
                <a:solidFill>
                  <a:schemeClr val="tx1"/>
                </a:solidFill>
                <a:effectLst/>
                <a:latin typeface="Century Gothic" panose="020B0502020202020204" pitchFamily="34" charset="0"/>
                <a:ea typeface="+mn-ea"/>
                <a:cs typeface="+mn-cs"/>
              </a:rPr>
              <a:t> </a:t>
            </a:r>
            <a:endParaRPr lang="en-US"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Pending operational — under construction: </a:t>
            </a:r>
            <a:r>
              <a:rPr lang="en-US" sz="1200" kern="1200" dirty="0">
                <a:solidFill>
                  <a:schemeClr val="tx1"/>
                </a:solidFill>
                <a:effectLst/>
                <a:latin typeface="Century Gothic" panose="020B0502020202020204" pitchFamily="34" charset="0"/>
                <a:ea typeface="+mn-ea"/>
                <a:cs typeface="+mn-cs"/>
              </a:rPr>
              <a:t>This status is for a facility that is still under construction and not yet licensed to start offering services.</a:t>
            </a:r>
          </a:p>
          <a:p>
            <a:r>
              <a:rPr lang="en-US" sz="1200" b="1" kern="1200" dirty="0">
                <a:solidFill>
                  <a:schemeClr val="tx1"/>
                </a:solidFill>
                <a:effectLst/>
                <a:latin typeface="Century Gothic" panose="020B0502020202020204" pitchFamily="34" charset="0"/>
                <a:ea typeface="+mn-ea"/>
                <a:cs typeface="+mn-cs"/>
              </a:rPr>
              <a:t> </a:t>
            </a:r>
            <a:endParaRPr lang="en-US"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Pending operational — construction complete: </a:t>
            </a:r>
            <a:r>
              <a:rPr lang="en-US" sz="1200" kern="1200" dirty="0">
                <a:solidFill>
                  <a:schemeClr val="tx1"/>
                </a:solidFill>
                <a:effectLst/>
                <a:latin typeface="Century Gothic" panose="020B0502020202020204" pitchFamily="34" charset="0"/>
                <a:ea typeface="+mn-ea"/>
                <a:cs typeface="+mn-cs"/>
              </a:rPr>
              <a:t>This status is for a facility that has not yet started offering services, but construction is complete.</a:t>
            </a:r>
          </a:p>
          <a:p>
            <a:r>
              <a:rPr lang="en-US" sz="1200" kern="1200" dirty="0">
                <a:solidFill>
                  <a:schemeClr val="tx1"/>
                </a:solidFill>
                <a:effectLst/>
                <a:latin typeface="Century Gothic" panose="020B0502020202020204" pitchFamily="34" charset="0"/>
                <a:ea typeface="+mn-ea"/>
                <a:cs typeface="+mn-cs"/>
              </a:rPr>
              <a:t> </a:t>
            </a:r>
          </a:p>
          <a:p>
            <a:pPr lvl="0"/>
            <a:r>
              <a:rPr lang="en-US" sz="1200" b="1" kern="1200" dirty="0">
                <a:solidFill>
                  <a:schemeClr val="tx1"/>
                </a:solidFill>
                <a:effectLst/>
                <a:latin typeface="Century Gothic" panose="020B0502020202020204" pitchFamily="34" charset="0"/>
                <a:ea typeface="+mn-ea"/>
                <a:cs typeface="+mn-cs"/>
              </a:rPr>
              <a:t>Closed (temporary): </a:t>
            </a:r>
            <a:r>
              <a:rPr lang="en-US" sz="1200" kern="1200" dirty="0">
                <a:solidFill>
                  <a:schemeClr val="tx1"/>
                </a:solidFill>
                <a:effectLst/>
                <a:latin typeface="Century Gothic" panose="020B0502020202020204" pitchFamily="34" charset="0"/>
                <a:ea typeface="+mn-ea"/>
                <a:cs typeface="+mn-cs"/>
              </a:rPr>
              <a:t>This is a facility that is not offering services and it is expected it will start offering services again at that premises. </a:t>
            </a:r>
          </a:p>
          <a:p>
            <a:endParaRPr lang="en-US" sz="1200" kern="1200" dirty="0">
              <a:solidFill>
                <a:schemeClr val="tx1"/>
              </a:solidFill>
              <a:effectLst/>
              <a:latin typeface="Century Gothic" panose="020B0502020202020204" pitchFamily="34" charset="0"/>
              <a:ea typeface="+mn-ea"/>
              <a:cs typeface="+mn-cs"/>
            </a:endParaRPr>
          </a:p>
          <a:p>
            <a:pPr lvl="0"/>
            <a:r>
              <a:rPr lang="en-US" sz="1200" b="1" kern="1200" dirty="0">
                <a:solidFill>
                  <a:schemeClr val="tx1"/>
                </a:solidFill>
                <a:effectLst/>
                <a:latin typeface="Century Gothic" panose="020B0502020202020204" pitchFamily="34" charset="0"/>
                <a:ea typeface="+mn-ea"/>
                <a:cs typeface="+mn-cs"/>
              </a:rPr>
              <a:t>Closed: </a:t>
            </a:r>
            <a:r>
              <a:rPr lang="en-US" sz="1200" kern="1200" dirty="0">
                <a:solidFill>
                  <a:schemeClr val="tx1"/>
                </a:solidFill>
                <a:effectLst/>
                <a:latin typeface="Century Gothic" panose="020B0502020202020204" pitchFamily="34" charset="0"/>
                <a:ea typeface="+mn-ea"/>
                <a:cs typeface="+mn-cs"/>
              </a:rPr>
              <a:t>This is a facility that is not offering services and is not expected to ever start offering services at that premises. </a:t>
            </a:r>
          </a:p>
          <a:p>
            <a:r>
              <a:rPr lang="en-US" sz="1200" u="none" strike="noStrike" kern="1200" dirty="0">
                <a:solidFill>
                  <a:schemeClr val="tx1"/>
                </a:solidFill>
                <a:effectLst/>
                <a:latin typeface="Century Gothic" panose="020B0502020202020204" pitchFamily="34" charset="0"/>
                <a:ea typeface="+mn-ea"/>
                <a:cs typeface="+mn-cs"/>
              </a:rPr>
              <a:t> </a:t>
            </a:r>
            <a:endParaRPr lang="en-US" sz="1200" kern="1200" dirty="0">
              <a:solidFill>
                <a:schemeClr val="tx1"/>
              </a:solidFill>
              <a:effectLst/>
              <a:latin typeface="Century Gothic" panose="020B0502020202020204" pitchFamily="34" charset="0"/>
              <a:ea typeface="+mn-ea"/>
              <a:cs typeface="+mn-cs"/>
            </a:endParaRPr>
          </a:p>
          <a:p>
            <a:r>
              <a:rPr lang="en-US" sz="1200" b="1" kern="1200" dirty="0">
                <a:solidFill>
                  <a:schemeClr val="tx1"/>
                </a:solidFill>
                <a:effectLst/>
                <a:latin typeface="Century Gothic" panose="020B0502020202020204" pitchFamily="34" charset="0"/>
                <a:ea typeface="+mn-ea"/>
                <a:cs typeface="+mn-cs"/>
              </a:rPr>
              <a:t>Data source:</a:t>
            </a:r>
            <a:r>
              <a:rPr lang="en-US" sz="1200" kern="1200" dirty="0">
                <a:solidFill>
                  <a:schemeClr val="tx1"/>
                </a:solidFill>
                <a:effectLst/>
                <a:latin typeface="Century Gothic" panose="020B0502020202020204" pitchFamily="34" charset="0"/>
                <a:ea typeface="+mn-ea"/>
                <a:cs typeface="+mn-cs"/>
              </a:rPr>
              <a:t> The government officers responsible for registration and accreditation (at LGA, state, or federal) are responsible for maintaining the operational status at a defined frequency of update.</a:t>
            </a:r>
            <a:endParaRPr lang="en-US" dirty="0"/>
          </a:p>
        </p:txBody>
      </p:sp>
    </p:spTree>
    <p:extLst>
      <p:ext uri="{BB962C8B-B14F-4D97-AF65-F5344CB8AC3E}">
        <p14:creationId xmlns:p14="http://schemas.microsoft.com/office/powerpoint/2010/main" val="10002288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
        <p:nvSpPr>
          <p:cNvPr id="9" name="object 5"/>
          <p:cNvSpPr/>
          <p:nvPr userDrawn="1"/>
        </p:nvSpPr>
        <p:spPr>
          <a:xfrm>
            <a:off x="0" y="1143000"/>
            <a:ext cx="10058400" cy="5442455"/>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E3B757"/>
          </a:solidFill>
        </p:spPr>
        <p:txBody>
          <a:bodyPr wrap="square" lIns="0" tIns="0" rIns="0" bIns="0" rtlCol="0"/>
          <a:lstStyle/>
          <a:p>
            <a:endParaRPr/>
          </a:p>
        </p:txBody>
      </p:sp>
      <p:sp>
        <p:nvSpPr>
          <p:cNvPr id="8" name="Rectangle 1"/>
          <p:cNvSpPr>
            <a:spLocks noChangeArrowheads="1"/>
          </p:cNvSpPr>
          <p:nvPr userDrawn="1"/>
        </p:nvSpPr>
        <p:spPr bwMode="auto">
          <a:xfrm>
            <a:off x="-1087826" y="729054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6718410"/>
            <a:ext cx="792588" cy="765258"/>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57800" y="6576125"/>
            <a:ext cx="1288528" cy="1101691"/>
          </a:xfrm>
          <a:prstGeom prst="rect">
            <a:avLst/>
          </a:prstGeom>
        </p:spPr>
      </p:pic>
      <p:pic>
        <p:nvPicPr>
          <p:cNvPr id="10" name="Picture 9">
            <a:extLst>
              <a:ext uri="{FF2B5EF4-FFF2-40B4-BE49-F238E27FC236}">
                <a16:creationId xmlns:a16="http://schemas.microsoft.com/office/drawing/2014/main" id="{A1427643-4AB8-42F5-910E-A1D124992EA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16818" y="6704974"/>
            <a:ext cx="990600" cy="84399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Text 1">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12" name="Title 11"/>
          <p:cNvSpPr>
            <a:spLocks noGrp="1"/>
          </p:cNvSpPr>
          <p:nvPr>
            <p:ph type="title" hasCustomPrompt="1"/>
          </p:nvPr>
        </p:nvSpPr>
        <p:spPr>
          <a:xfrm>
            <a:off x="561845" y="366812"/>
            <a:ext cx="8724024" cy="1143000"/>
          </a:xfrm>
          <a:prstGeom prst="rect">
            <a:avLst/>
          </a:prstGeom>
        </p:spPr>
        <p:txBody>
          <a:bodyPr/>
          <a:lstStyle>
            <a:lvl1pPr>
              <a:defRPr sz="4800" b="1">
                <a:solidFill>
                  <a:srgbClr val="9DB4BE"/>
                </a:solidFill>
                <a:latin typeface="Century Gothic" charset="0"/>
                <a:ea typeface="Century Gothic" charset="0"/>
                <a:cs typeface="Century Gothic"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561845" y="2702611"/>
            <a:ext cx="8429755" cy="2590800"/>
          </a:xfrm>
          <a:prstGeom prst="rect">
            <a:avLst/>
          </a:prstGeom>
        </p:spPr>
        <p:txBody>
          <a:bodyPr/>
          <a:lstStyle>
            <a:lvl1pPr>
              <a:defRPr sz="2800">
                <a:solidFill>
                  <a:schemeClr val="tx1"/>
                </a:solidFill>
                <a:latin typeface="Century Gothic" charset="0"/>
                <a:ea typeface="Century Gothic" charset="0"/>
                <a:cs typeface="Century Gothic" charset="0"/>
              </a:defRPr>
            </a:lvl1pPr>
            <a:lvl2pPr>
              <a:defRPr sz="2400">
                <a:solidFill>
                  <a:schemeClr val="tx1"/>
                </a:solidFill>
                <a:latin typeface="Century Gothic" charset="0"/>
                <a:ea typeface="Century Gothic" charset="0"/>
                <a:cs typeface="Century Gothic" charset="0"/>
              </a:defRPr>
            </a:lvl2pPr>
            <a:lvl3pPr>
              <a:defRPr sz="2000">
                <a:solidFill>
                  <a:schemeClr val="tx1"/>
                </a:solidFill>
                <a:latin typeface="Century Gothic" charset="0"/>
                <a:ea typeface="Century Gothic" charset="0"/>
                <a:cs typeface="Century Gothic" charset="0"/>
              </a:defRPr>
            </a:lvl3pPr>
            <a:lvl4pPr>
              <a:defRPr>
                <a:solidFill>
                  <a:schemeClr val="tx1"/>
                </a:solidFill>
                <a:latin typeface="Century Gothic" charset="0"/>
                <a:ea typeface="Century Gothic"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5" name="Text Placeholder 24"/>
          <p:cNvSpPr>
            <a:spLocks noGrp="1"/>
          </p:cNvSpPr>
          <p:nvPr>
            <p:ph type="body" sz="quarter" idx="11" hasCustomPrompt="1"/>
          </p:nvPr>
        </p:nvSpPr>
        <p:spPr>
          <a:xfrm>
            <a:off x="561845" y="1091205"/>
            <a:ext cx="6629400" cy="837214"/>
          </a:xfrm>
          <a:prstGeom prst="rect">
            <a:avLst/>
          </a:prstGeom>
        </p:spPr>
        <p:txBody>
          <a:bodyPr/>
          <a:lstStyle>
            <a:lvl1pPr>
              <a:defRPr sz="4400">
                <a:solidFill>
                  <a:srgbClr val="002E3A"/>
                </a:solidFill>
                <a:latin typeface="Century Gothic" charset="0"/>
                <a:ea typeface="Century Gothic" charset="0"/>
                <a:cs typeface="Century Gothic" charset="0"/>
              </a:defRPr>
            </a:lvl1pPr>
          </a:lstStyle>
          <a:p>
            <a:pPr lvl="0"/>
            <a:r>
              <a:rPr lang="en-US" dirty="0"/>
              <a:t>Subtitle goes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Text 2">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5" name="Text Placeholder 4"/>
          <p:cNvSpPr>
            <a:spLocks noGrp="1"/>
          </p:cNvSpPr>
          <p:nvPr>
            <p:ph type="body" sz="quarter" idx="12" hasCustomPrompt="1"/>
          </p:nvPr>
        </p:nvSpPr>
        <p:spPr>
          <a:xfrm>
            <a:off x="561845" y="2819400"/>
            <a:ext cx="6818809" cy="2857500"/>
          </a:xfrm>
          <a:prstGeom prst="rect">
            <a:avLst/>
          </a:prstGeom>
        </p:spPr>
        <p:txBody>
          <a:bodyPr/>
          <a:lstStyle>
            <a:lvl1pPr>
              <a:defRPr sz="2800">
                <a:solidFill>
                  <a:schemeClr val="tx1"/>
                </a:solidFill>
                <a:latin typeface="Century Gothic" charset="0"/>
                <a:ea typeface="Century Gothic" charset="0"/>
                <a:cs typeface="Century Gothic" charset="0"/>
              </a:defRPr>
            </a:lvl1pPr>
            <a:lvl2pPr marL="800100" indent="-342900">
              <a:buFont typeface="Arial" panose="020B0604020202020204" pitchFamily="34" charset="0"/>
              <a:buChar char="•"/>
              <a:defRPr sz="2400" baseline="0">
                <a:latin typeface="Century Gothic" charset="0"/>
                <a:ea typeface="Century Gothic" charset="0"/>
                <a:cs typeface="Century Gothic" charset="0"/>
              </a:defRPr>
            </a:lvl2pPr>
            <a:lvl3pPr marL="1200150" indent="-285750">
              <a:buFont typeface="Arial" panose="020B0604020202020204" pitchFamily="34" charset="0"/>
              <a:buChar char="•"/>
              <a:defRPr>
                <a:latin typeface="Century Gothic" charset="0"/>
                <a:ea typeface="Century Gothic" charset="0"/>
                <a:cs typeface="Century Gothic"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8" name="Title 11"/>
          <p:cNvSpPr>
            <a:spLocks noGrp="1"/>
          </p:cNvSpPr>
          <p:nvPr>
            <p:ph type="title" hasCustomPrompt="1"/>
          </p:nvPr>
        </p:nvSpPr>
        <p:spPr>
          <a:xfrm>
            <a:off x="561845" y="366812"/>
            <a:ext cx="8724024" cy="1143000"/>
          </a:xfrm>
          <a:prstGeom prst="rect">
            <a:avLst/>
          </a:prstGeom>
        </p:spPr>
        <p:txBody>
          <a:bodyPr/>
          <a:lstStyle>
            <a:lvl1pPr>
              <a:defRPr sz="4800" b="1">
                <a:solidFill>
                  <a:srgbClr val="9DB4BE"/>
                </a:solidFill>
                <a:latin typeface="Century Gothic" charset="0"/>
                <a:ea typeface="Century Gothic" charset="0"/>
                <a:cs typeface="Century Gothic" charset="0"/>
              </a:defRPr>
            </a:lvl1pPr>
          </a:lstStyle>
          <a:p>
            <a:r>
              <a:rPr lang="en-US" dirty="0"/>
              <a:t>Headline goes here</a:t>
            </a:r>
            <a:br>
              <a:rPr lang="en-US" dirty="0"/>
            </a:br>
            <a:endParaRPr lang="en-US" dirty="0"/>
          </a:p>
        </p:txBody>
      </p:sp>
      <p:sp>
        <p:nvSpPr>
          <p:cNvPr id="10" name="Text Placeholder 24"/>
          <p:cNvSpPr>
            <a:spLocks noGrp="1"/>
          </p:cNvSpPr>
          <p:nvPr>
            <p:ph type="body" sz="quarter" idx="11" hasCustomPrompt="1"/>
          </p:nvPr>
        </p:nvSpPr>
        <p:spPr>
          <a:xfrm>
            <a:off x="561845" y="1091205"/>
            <a:ext cx="6629400" cy="837214"/>
          </a:xfrm>
          <a:prstGeom prst="rect">
            <a:avLst/>
          </a:prstGeom>
        </p:spPr>
        <p:txBody>
          <a:bodyPr/>
          <a:lstStyle>
            <a:lvl1pPr>
              <a:defRPr sz="4400">
                <a:solidFill>
                  <a:srgbClr val="002E3A"/>
                </a:solidFill>
                <a:latin typeface="Century Gothic" charset="0"/>
                <a:ea typeface="Century Gothic" charset="0"/>
                <a:cs typeface="Century Gothic" charset="0"/>
              </a:defRPr>
            </a:lvl1pPr>
          </a:lstStyle>
          <a:p>
            <a:pPr lvl="0"/>
            <a:r>
              <a:rPr lang="en-US" dirty="0"/>
              <a:t>Subtitle goes here</a:t>
            </a:r>
          </a:p>
        </p:txBody>
      </p:sp>
    </p:spTree>
    <p:extLst>
      <p:ext uri="{BB962C8B-B14F-4D97-AF65-F5344CB8AC3E}">
        <p14:creationId xmlns:p14="http://schemas.microsoft.com/office/powerpoint/2010/main" val="380664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nd 2 Graphics">
    <p:bg>
      <p:bgPr>
        <a:solidFill>
          <a:schemeClr val="bg1"/>
        </a:solidFill>
        <a:effectLst/>
      </p:bgPr>
    </p:bg>
    <p:spTree>
      <p:nvGrpSpPr>
        <p:cNvPr id="1" name=""/>
        <p:cNvGrpSpPr/>
        <p:nvPr/>
      </p:nvGrpSpPr>
      <p:grpSpPr>
        <a:xfrm>
          <a:off x="0" y="0"/>
          <a:ext cx="0" cy="0"/>
          <a:chOff x="0" y="0"/>
          <a:chExt cx="0" cy="0"/>
        </a:xfrm>
      </p:grpSpPr>
      <p:sp>
        <p:nvSpPr>
          <p:cNvPr id="8"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4" name="Picture Placeholder 3"/>
          <p:cNvSpPr>
            <a:spLocks noGrp="1"/>
          </p:cNvSpPr>
          <p:nvPr>
            <p:ph type="pic" sz="quarter" idx="12"/>
          </p:nvPr>
        </p:nvSpPr>
        <p:spPr>
          <a:xfrm>
            <a:off x="685800" y="2971800"/>
            <a:ext cx="4038600" cy="3962400"/>
          </a:xfrm>
          <a:prstGeom prst="rect">
            <a:avLst/>
          </a:prstGeom>
        </p:spPr>
        <p:txBody>
          <a:bodyPr/>
          <a:lstStyle/>
          <a:p>
            <a:r>
              <a:rPr lang="en-US"/>
              <a:t>Drag picture to placeholder or click icon to add</a:t>
            </a:r>
          </a:p>
        </p:txBody>
      </p:sp>
      <p:sp>
        <p:nvSpPr>
          <p:cNvPr id="7" name="Picture Placeholder 6"/>
          <p:cNvSpPr>
            <a:spLocks noGrp="1"/>
          </p:cNvSpPr>
          <p:nvPr>
            <p:ph type="pic" sz="quarter" idx="13"/>
          </p:nvPr>
        </p:nvSpPr>
        <p:spPr>
          <a:xfrm>
            <a:off x="5017477" y="2971800"/>
            <a:ext cx="4191000" cy="3962400"/>
          </a:xfrm>
          <a:prstGeom prst="rect">
            <a:avLst/>
          </a:prstGeom>
        </p:spPr>
        <p:txBody>
          <a:bodyPr/>
          <a:lstStyle/>
          <a:p>
            <a:r>
              <a:rPr lang="en-US"/>
              <a:t>Drag picture to placeholder or click icon to add</a:t>
            </a:r>
          </a:p>
        </p:txBody>
      </p:sp>
      <p:sp>
        <p:nvSpPr>
          <p:cNvPr id="10" name="Title 11"/>
          <p:cNvSpPr>
            <a:spLocks noGrp="1"/>
          </p:cNvSpPr>
          <p:nvPr>
            <p:ph type="title" hasCustomPrompt="1"/>
          </p:nvPr>
        </p:nvSpPr>
        <p:spPr>
          <a:xfrm>
            <a:off x="561845" y="366812"/>
            <a:ext cx="8724024" cy="1143000"/>
          </a:xfrm>
          <a:prstGeom prst="rect">
            <a:avLst/>
          </a:prstGeom>
        </p:spPr>
        <p:txBody>
          <a:bodyPr/>
          <a:lstStyle>
            <a:lvl1pPr>
              <a:defRPr sz="4800" b="1">
                <a:solidFill>
                  <a:srgbClr val="9DB4BE"/>
                </a:solidFill>
                <a:latin typeface="Century Gothic" charset="0"/>
                <a:ea typeface="Century Gothic" charset="0"/>
                <a:cs typeface="Century Gothic" charset="0"/>
              </a:defRPr>
            </a:lvl1pPr>
          </a:lstStyle>
          <a:p>
            <a:r>
              <a:rPr lang="en-US" dirty="0"/>
              <a:t>Headline goes here</a:t>
            </a:r>
            <a:br>
              <a:rPr lang="en-US" dirty="0"/>
            </a:br>
            <a:endParaRPr lang="en-US" dirty="0"/>
          </a:p>
        </p:txBody>
      </p:sp>
      <p:sp>
        <p:nvSpPr>
          <p:cNvPr id="11" name="Text Placeholder 24"/>
          <p:cNvSpPr>
            <a:spLocks noGrp="1"/>
          </p:cNvSpPr>
          <p:nvPr>
            <p:ph type="body" sz="quarter" idx="11" hasCustomPrompt="1"/>
          </p:nvPr>
        </p:nvSpPr>
        <p:spPr>
          <a:xfrm>
            <a:off x="561845" y="1091205"/>
            <a:ext cx="6629400" cy="837214"/>
          </a:xfrm>
          <a:prstGeom prst="rect">
            <a:avLst/>
          </a:prstGeom>
        </p:spPr>
        <p:txBody>
          <a:bodyPr/>
          <a:lstStyle>
            <a:lvl1pPr>
              <a:defRPr sz="4400">
                <a:solidFill>
                  <a:srgbClr val="002E3A"/>
                </a:solidFill>
                <a:latin typeface="Century Gothic" charset="0"/>
                <a:ea typeface="Century Gothic" charset="0"/>
                <a:cs typeface="Century Gothic" charset="0"/>
              </a:defRPr>
            </a:lvl1pPr>
          </a:lstStyle>
          <a:p>
            <a:pPr lvl="0"/>
            <a:r>
              <a:rPr lang="en-US" dirty="0"/>
              <a:t>Subtitle goes here</a:t>
            </a:r>
          </a:p>
        </p:txBody>
      </p:sp>
    </p:spTree>
    <p:extLst>
      <p:ext uri="{BB962C8B-B14F-4D97-AF65-F5344CB8AC3E}">
        <p14:creationId xmlns:p14="http://schemas.microsoft.com/office/powerpoint/2010/main" val="8218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3" name="Text Placeholder 2"/>
          <p:cNvSpPr>
            <a:spLocks noGrp="1"/>
          </p:cNvSpPr>
          <p:nvPr>
            <p:ph type="body" sz="quarter" idx="11" hasCustomPrompt="1"/>
          </p:nvPr>
        </p:nvSpPr>
        <p:spPr>
          <a:xfrm>
            <a:off x="533400" y="1143000"/>
            <a:ext cx="6593784" cy="868229"/>
          </a:xfrm>
          <a:prstGeom prst="rect">
            <a:avLst/>
          </a:prstGeom>
        </p:spPr>
        <p:txBody>
          <a:bodyPr/>
          <a:lstStyle>
            <a:lvl1pPr>
              <a:defRPr sz="4400" baseline="0">
                <a:solidFill>
                  <a:srgbClr val="002E3A"/>
                </a:solidFill>
                <a:latin typeface="Century Gothic" charset="0"/>
                <a:ea typeface="Century Gothic" charset="0"/>
                <a:cs typeface="Century Gothic" charset="0"/>
              </a:defRPr>
            </a:lvl1pPr>
          </a:lstStyle>
          <a:p>
            <a:pPr lvl="0"/>
            <a:r>
              <a:rPr lang="en-US" dirty="0"/>
              <a:t>Title for art goes here</a:t>
            </a:r>
          </a:p>
        </p:txBody>
      </p:sp>
      <p:sp>
        <p:nvSpPr>
          <p:cNvPr id="7" name="Picture Placeholder 6"/>
          <p:cNvSpPr>
            <a:spLocks noGrp="1"/>
          </p:cNvSpPr>
          <p:nvPr>
            <p:ph type="pic" sz="quarter" idx="13"/>
          </p:nvPr>
        </p:nvSpPr>
        <p:spPr>
          <a:xfrm>
            <a:off x="5181600" y="2362200"/>
            <a:ext cx="4191000" cy="3962400"/>
          </a:xfrm>
          <a:prstGeom prst="rect">
            <a:avLst/>
          </a:prstGeom>
        </p:spPr>
        <p:txBody>
          <a:bodyPr/>
          <a:lstStyle/>
          <a:p>
            <a:r>
              <a:rPr lang="en-US"/>
              <a:t>Drag picture to placeholder or click icon to add</a:t>
            </a:r>
          </a:p>
        </p:txBody>
      </p:sp>
      <p:sp>
        <p:nvSpPr>
          <p:cNvPr id="5" name="Text Placeholder 4"/>
          <p:cNvSpPr>
            <a:spLocks noGrp="1"/>
          </p:cNvSpPr>
          <p:nvPr>
            <p:ph type="body" sz="quarter" idx="14" hasCustomPrompt="1"/>
          </p:nvPr>
        </p:nvSpPr>
        <p:spPr>
          <a:xfrm>
            <a:off x="533400" y="2362200"/>
            <a:ext cx="4267200" cy="4648200"/>
          </a:xfrm>
          <a:prstGeom prst="rect">
            <a:avLst/>
          </a:prstGeom>
        </p:spPr>
        <p:txBody>
          <a:bodyPr/>
          <a:lstStyle>
            <a:lvl1pPr>
              <a:defRPr sz="2800">
                <a:latin typeface="Century Gothic" charset="0"/>
                <a:ea typeface="Century Gothic" charset="0"/>
                <a:cs typeface="Century Gothic" charset="0"/>
              </a:defRPr>
            </a:lvl1pPr>
            <a:lvl2pPr marL="800100" indent="-342900">
              <a:buFont typeface="Arial" panose="020B0604020202020204" pitchFamily="34" charset="0"/>
              <a:buChar char="•"/>
              <a:defRPr sz="2000">
                <a:latin typeface="Century Gothic" charset="0"/>
                <a:ea typeface="Century Gothic" charset="0"/>
                <a:cs typeface="Century Gothic" charset="0"/>
              </a:defRPr>
            </a:lvl2pPr>
            <a:lvl3pPr marL="1200150" indent="-285750">
              <a:buFont typeface="Arial" panose="020B0604020202020204" pitchFamily="34" charset="0"/>
              <a:buChar char="•"/>
              <a:defRPr>
                <a:latin typeface="Century Gothic" charset="0"/>
                <a:ea typeface="Century Gothic" charset="0"/>
                <a:cs typeface="Century Gothic" charset="0"/>
              </a:defRPr>
            </a:lvl3pPr>
            <a:lvl4pPr marL="1657350" indent="-285750">
              <a:buFont typeface="Arial" panose="020B0604020202020204" pitchFamily="34" charset="0"/>
              <a:buChar char="•"/>
              <a:defRPr>
                <a:latin typeface="Century Gothic" charset="0"/>
                <a:ea typeface="Century Gothic" charset="0"/>
                <a:cs typeface="Century Gothic" charset="0"/>
              </a:defRPr>
            </a:lvl4pPr>
            <a:lvl5pPr marL="2114550" indent="-285750">
              <a:buFont typeface="Arial" panose="020B0604020202020204" pitchFamily="34" charset="0"/>
              <a:buChar char="•"/>
              <a:defRPr>
                <a:latin typeface="Century Gothic" charset="0"/>
                <a:ea typeface="Century Gothic"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8"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Tree>
    <p:extLst>
      <p:ext uri="{BB962C8B-B14F-4D97-AF65-F5344CB8AC3E}">
        <p14:creationId xmlns:p14="http://schemas.microsoft.com/office/powerpoint/2010/main" val="202144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Large Graphic">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3" name="Text Placeholder 2"/>
          <p:cNvSpPr>
            <a:spLocks noGrp="1"/>
          </p:cNvSpPr>
          <p:nvPr>
            <p:ph type="body" sz="quarter" idx="11" hasCustomPrompt="1"/>
          </p:nvPr>
        </p:nvSpPr>
        <p:spPr>
          <a:xfrm>
            <a:off x="533400" y="1189171"/>
            <a:ext cx="6629400" cy="868229"/>
          </a:xfrm>
          <a:prstGeom prst="rect">
            <a:avLst/>
          </a:prstGeom>
        </p:spPr>
        <p:txBody>
          <a:bodyPr/>
          <a:lstStyle>
            <a:lvl1pPr>
              <a:defRPr sz="4400" baseline="0">
                <a:solidFill>
                  <a:srgbClr val="002E3A"/>
                </a:solidFill>
                <a:latin typeface="Century Gothic" charset="0"/>
                <a:ea typeface="Century Gothic" charset="0"/>
                <a:cs typeface="Century Gothic" charset="0"/>
              </a:defRPr>
            </a:lvl1pPr>
          </a:lstStyle>
          <a:p>
            <a:pPr lvl="0"/>
            <a:r>
              <a:rPr lang="en-US" dirty="0"/>
              <a:t>Title for chart goes here</a:t>
            </a:r>
          </a:p>
        </p:txBody>
      </p:sp>
      <p:sp>
        <p:nvSpPr>
          <p:cNvPr id="5" name="Picture Placeholder 4"/>
          <p:cNvSpPr>
            <a:spLocks noGrp="1"/>
          </p:cNvSpPr>
          <p:nvPr>
            <p:ph type="pic" sz="quarter" idx="12"/>
          </p:nvPr>
        </p:nvSpPr>
        <p:spPr>
          <a:xfrm>
            <a:off x="543732" y="2354394"/>
            <a:ext cx="8991600" cy="4800600"/>
          </a:xfrm>
          <a:prstGeom prst="rect">
            <a:avLst/>
          </a:prstGeom>
        </p:spPr>
        <p:txBody>
          <a:bodyPr/>
          <a:lstStyle/>
          <a:p>
            <a:r>
              <a:rPr lang="en-US"/>
              <a:t>Drag picture to placeholder or click icon to add</a:t>
            </a:r>
          </a:p>
        </p:txBody>
      </p:sp>
      <p:sp>
        <p:nvSpPr>
          <p:cNvPr id="6"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Tree>
    <p:extLst>
      <p:ext uri="{BB962C8B-B14F-4D97-AF65-F5344CB8AC3E}">
        <p14:creationId xmlns:p14="http://schemas.microsoft.com/office/powerpoint/2010/main" val="406947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Final Slide">
    <p:bg>
      <p:bgPr>
        <a:solidFill>
          <a:schemeClr val="bg1"/>
        </a:solidFill>
        <a:effectLst/>
      </p:bgPr>
    </p:bg>
    <p:spTree>
      <p:nvGrpSpPr>
        <p:cNvPr id="1" name=""/>
        <p:cNvGrpSpPr/>
        <p:nvPr/>
      </p:nvGrpSpPr>
      <p:grpSpPr>
        <a:xfrm>
          <a:off x="0" y="0"/>
          <a:ext cx="0" cy="0"/>
          <a:chOff x="0" y="0"/>
          <a:chExt cx="0" cy="0"/>
        </a:xfrm>
      </p:grpSpPr>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a:p>
        </p:txBody>
      </p:sp>
      <p:sp>
        <p:nvSpPr>
          <p:cNvPr id="10" name="object 5"/>
          <p:cNvSpPr/>
          <p:nvPr userDrawn="1"/>
        </p:nvSpPr>
        <p:spPr>
          <a:xfrm>
            <a:off x="0" y="0"/>
            <a:ext cx="10058400" cy="6550286"/>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E3B757"/>
          </a:solidFill>
        </p:spPr>
        <p:txBody>
          <a:bodyPr wrap="square" lIns="0" tIns="0" rIns="0" bIns="0" rtlCol="0"/>
          <a:lstStyle/>
          <a:p>
            <a:endParaRPr>
              <a:solidFill>
                <a:srgbClr val="A7BF39"/>
              </a:solidFill>
            </a:endParaRPr>
          </a:p>
        </p:txBody>
      </p:sp>
      <p:sp>
        <p:nvSpPr>
          <p:cNvPr id="5" name="Rectangle 4"/>
          <p:cNvSpPr/>
          <p:nvPr userDrawn="1"/>
        </p:nvSpPr>
        <p:spPr>
          <a:xfrm>
            <a:off x="685800" y="3124200"/>
            <a:ext cx="8077200" cy="2975173"/>
          </a:xfrm>
          <a:prstGeom prst="rect">
            <a:avLst/>
          </a:prstGeom>
        </p:spPr>
        <p:txBody>
          <a:bodyPr wrap="square">
            <a:spAutoFit/>
          </a:bodyPr>
          <a:lstStyle/>
          <a:p>
            <a:r>
              <a:rPr lang="en-US" sz="1800" kern="1200" dirty="0">
                <a:solidFill>
                  <a:schemeClr val="bg1"/>
                </a:solidFill>
                <a:effectLst/>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1800" b="1" dirty="0">
                <a:solidFill>
                  <a:srgbClr val="002E3A"/>
                </a:solidFill>
                <a:latin typeface="Century Gothic" charset="0"/>
                <a:ea typeface="Century Gothic" charset="0"/>
                <a:cs typeface="Century Gothic" charset="0"/>
              </a:rPr>
              <a:t>www.measureevaluation.org</a:t>
            </a:r>
          </a:p>
        </p:txBody>
      </p:sp>
      <p:sp>
        <p:nvSpPr>
          <p:cNvPr id="7" name="Rectangle 1"/>
          <p:cNvSpPr>
            <a:spLocks noChangeArrowheads="1"/>
          </p:cNvSpPr>
          <p:nvPr userDrawn="1"/>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5"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pic>
        <p:nvPicPr>
          <p:cNvPr id="9" name="Picture 8">
            <a:extLst>
              <a:ext uri="{FF2B5EF4-FFF2-40B4-BE49-F238E27FC236}">
                <a16:creationId xmlns:a16="http://schemas.microsoft.com/office/drawing/2014/main" id="{DC9E379E-27B2-4254-8EC5-8B2749F7A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200" y="6718410"/>
            <a:ext cx="792588" cy="765258"/>
          </a:xfrm>
          <a:prstGeom prst="rect">
            <a:avLst/>
          </a:prstGeom>
        </p:spPr>
      </p:pic>
      <p:pic>
        <p:nvPicPr>
          <p:cNvPr id="12" name="Picture 11">
            <a:extLst>
              <a:ext uri="{FF2B5EF4-FFF2-40B4-BE49-F238E27FC236}">
                <a16:creationId xmlns:a16="http://schemas.microsoft.com/office/drawing/2014/main" id="{60CC20A8-EDD6-497C-B761-2C7634877D4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57800" y="6576125"/>
            <a:ext cx="1288528" cy="1101691"/>
          </a:xfrm>
          <a:prstGeom prst="rect">
            <a:avLst/>
          </a:prstGeom>
        </p:spPr>
      </p:pic>
      <p:pic>
        <p:nvPicPr>
          <p:cNvPr id="13" name="Picture 12">
            <a:extLst>
              <a:ext uri="{FF2B5EF4-FFF2-40B4-BE49-F238E27FC236}">
                <a16:creationId xmlns:a16="http://schemas.microsoft.com/office/drawing/2014/main" id="{DBEFB545-864E-4BB1-BA40-C00188FE496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16818" y="6704974"/>
            <a:ext cx="990600" cy="84399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691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12" name="Title 11"/>
          <p:cNvSpPr>
            <a:spLocks noGrp="1"/>
          </p:cNvSpPr>
          <p:nvPr>
            <p:ph type="title" hasCustomPrompt="1"/>
          </p:nvPr>
        </p:nvSpPr>
        <p:spPr>
          <a:xfrm>
            <a:off x="611769" y="366812"/>
            <a:ext cx="8674100" cy="1143000"/>
          </a:xfrm>
          <a:prstGeom prst="rect">
            <a:avLst/>
          </a:prstGeom>
        </p:spPr>
        <p:txBody>
          <a:bodyPr/>
          <a:lstStyle>
            <a:lvl1pPr>
              <a:defRPr sz="4800" b="1">
                <a:solidFill>
                  <a:srgbClr val="9DB4BE"/>
                </a:solidFill>
                <a:latin typeface="Futura LT Pro Book" panose="020B0502020204020303"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685800" y="2702611"/>
            <a:ext cx="8305800" cy="2590800"/>
          </a:xfrm>
          <a:prstGeom prst="rect">
            <a:avLst/>
          </a:prstGeom>
        </p:spPr>
        <p:txBody>
          <a:bodyPr/>
          <a:lstStyle>
            <a:lvl1pPr>
              <a:defRPr sz="2800">
                <a:solidFill>
                  <a:schemeClr val="tx1"/>
                </a:solidFill>
                <a:latin typeface="Futura LT Pro Book" panose="020B0502020204020303" pitchFamily="34" charset="0"/>
              </a:defRPr>
            </a:lvl1pPr>
            <a:lvl2pPr>
              <a:defRPr sz="2400">
                <a:solidFill>
                  <a:schemeClr val="tx1"/>
                </a:solidFill>
                <a:latin typeface="Futura LT Pro Book" panose="020B0502020204020303" pitchFamily="34" charset="0"/>
              </a:defRPr>
            </a:lvl2pPr>
            <a:lvl3pPr>
              <a:defRPr sz="2000">
                <a:solidFill>
                  <a:schemeClr val="tx1"/>
                </a:solidFill>
                <a:latin typeface="Futura LT Pro Book" panose="020B0502020204020303" pitchFamily="34" charset="0"/>
              </a:defRPr>
            </a:lvl3pPr>
            <a:lvl4pPr>
              <a:defRPr>
                <a:solidFill>
                  <a:schemeClr val="tx1"/>
                </a:solidFill>
                <a:latin typeface="Futura LT Pro Book" panose="020B0502020204020303" pitchFamily="34" charset="0"/>
              </a:defRPr>
            </a:lvl4pPr>
            <a:lvl5pPr>
              <a:defRPr>
                <a:solidFill>
                  <a:schemeClr val="tx1"/>
                </a:solidFill>
                <a:latin typeface="Futura LT Pro Book" panose="020B0502020204020303" pitchFamily="34" charset="0"/>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24"/>
          <p:cNvSpPr>
            <a:spLocks noGrp="1"/>
          </p:cNvSpPr>
          <p:nvPr>
            <p:ph type="body" sz="quarter" idx="11" hasCustomPrompt="1"/>
          </p:nvPr>
        </p:nvSpPr>
        <p:spPr>
          <a:xfrm>
            <a:off x="561845" y="1024237"/>
            <a:ext cx="6629400" cy="1066800"/>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2" name="Slide Number Placeholder 1">
            <a:extLst>
              <a:ext uri="{FF2B5EF4-FFF2-40B4-BE49-F238E27FC236}">
                <a16:creationId xmlns:a16="http://schemas.microsoft.com/office/drawing/2014/main" id="{D4BDFA0C-E80A-4094-A18A-4AC6DC5C1144}"/>
              </a:ext>
            </a:extLst>
          </p:cNvPr>
          <p:cNvSpPr>
            <a:spLocks noGrp="1"/>
          </p:cNvSpPr>
          <p:nvPr>
            <p:ph type="sldNum" sz="quarter" idx="12"/>
          </p:nvPr>
        </p:nvSpPr>
        <p:spPr/>
        <p:txBody>
          <a:bodyPr/>
          <a:lstStyle/>
          <a:p>
            <a:fld id="{1E3A08D3-AC1A-4FDC-8C0A-674E3B3BDE33}" type="slidenum">
              <a:rPr lang="en-US" smtClean="0"/>
              <a:t>‹#›</a:t>
            </a:fld>
            <a:endParaRPr lang="en-US"/>
          </a:p>
        </p:txBody>
      </p:sp>
    </p:spTree>
    <p:extLst>
      <p:ext uri="{BB962C8B-B14F-4D97-AF65-F5344CB8AC3E}">
        <p14:creationId xmlns:p14="http://schemas.microsoft.com/office/powerpoint/2010/main" val="1005782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002E3A"/>
          </a:solidFill>
        </p:spPr>
        <p:txBody>
          <a:bodyPr wrap="square" lIns="0" tIns="0" rIns="0" bIns="0" rtlCol="0"/>
          <a:lstStyle/>
          <a:p>
            <a:endParaRPr dirty="0">
              <a:latin typeface="Futura Lt BT" panose="020B0402020204020303"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8" r:id="rId4"/>
    <p:sldLayoutId id="2147483669" r:id="rId5"/>
    <p:sldLayoutId id="2147483670" r:id="rId6"/>
    <p:sldLayoutId id="2147483665" r:id="rId7"/>
    <p:sldLayoutId id="2147483683" r:id="rId8"/>
    <p:sldLayoutId id="2147483684" r:id="rId9"/>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hyperlink" Target="https://hfr.health.gov.ng/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info_babaginaPHC@state_name.gov.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p:cNvSpPr txBox="1"/>
          <p:nvPr/>
        </p:nvSpPr>
        <p:spPr>
          <a:xfrm>
            <a:off x="457200" y="379900"/>
            <a:ext cx="8839200" cy="833562"/>
          </a:xfrm>
          <a:prstGeom prst="rect">
            <a:avLst/>
          </a:prstGeom>
        </p:spPr>
        <p:txBody>
          <a:bodyPr vert="horz" wrap="square" lIns="0" tIns="0" rIns="0" bIns="0" rtlCol="0">
            <a:spAutoFit/>
          </a:bodyPr>
          <a:lstStyle/>
          <a:p>
            <a:pPr marL="12700">
              <a:lnSpc>
                <a:spcPts val="6495"/>
              </a:lnSpc>
            </a:pPr>
            <a:r>
              <a:rPr lang="en-US" sz="5700" b="1" spc="-265" dirty="0">
                <a:solidFill>
                  <a:srgbClr val="9DB4BE"/>
                </a:solidFill>
                <a:latin typeface="Century Gothic" charset="0"/>
                <a:ea typeface="Century Gothic" charset="0"/>
                <a:cs typeface="Century Gothic" charset="0"/>
              </a:rPr>
              <a:t>Module 2.1</a:t>
            </a:r>
            <a:endParaRPr sz="5700" dirty="0">
              <a:solidFill>
                <a:srgbClr val="1E185F"/>
              </a:solidFill>
              <a:latin typeface="Futura Lt BT" panose="020B0402020204020303" pitchFamily="34" charset="0"/>
              <a:cs typeface="Gill Sans MT"/>
            </a:endParaRPr>
          </a:p>
        </p:txBody>
      </p:sp>
      <p:sp>
        <p:nvSpPr>
          <p:cNvPr id="5" name="object 8">
            <a:extLst>
              <a:ext uri="{FF2B5EF4-FFF2-40B4-BE49-F238E27FC236}">
                <a16:creationId xmlns:a16="http://schemas.microsoft.com/office/drawing/2014/main" id="{8F7AE18E-D778-4C16-A8C2-9950F1E50DA9}"/>
              </a:ext>
            </a:extLst>
          </p:cNvPr>
          <p:cNvSpPr txBox="1"/>
          <p:nvPr/>
        </p:nvSpPr>
        <p:spPr>
          <a:xfrm>
            <a:off x="457200" y="513308"/>
            <a:ext cx="10439400" cy="2077492"/>
          </a:xfrm>
          <a:prstGeom prst="rect">
            <a:avLst/>
          </a:prstGeom>
        </p:spPr>
        <p:txBody>
          <a:bodyPr vert="horz" wrap="square" lIns="0" tIns="0" rIns="0" bIns="0" rtlCol="0">
            <a:spAutoFit/>
          </a:bodyPr>
          <a:lstStyle/>
          <a:p>
            <a:pPr marL="12700">
              <a:lnSpc>
                <a:spcPts val="5400"/>
              </a:lnSpc>
            </a:pPr>
            <a:endParaRPr lang="en-US" sz="5000" b="1" spc="-200" dirty="0">
              <a:solidFill>
                <a:srgbClr val="002E3A"/>
              </a:solidFill>
              <a:latin typeface="Century Gothic" charset="0"/>
              <a:ea typeface="Century Gothic" charset="0"/>
              <a:cs typeface="Century Gothic" charset="0"/>
            </a:endParaRPr>
          </a:p>
          <a:p>
            <a:pPr marL="12700">
              <a:lnSpc>
                <a:spcPts val="5400"/>
              </a:lnSpc>
            </a:pPr>
            <a:r>
              <a:rPr lang="en-US" sz="4000" b="1" dirty="0">
                <a:solidFill>
                  <a:srgbClr val="002E3A"/>
                </a:solidFill>
                <a:latin typeface="Century Gothic" charset="0"/>
                <a:ea typeface="Century Gothic" charset="0"/>
                <a:cs typeface="Century Gothic" charset="0"/>
              </a:rPr>
              <a:t>Introduction to Health Facility Registry </a:t>
            </a:r>
            <a:r>
              <a:rPr lang="en-US" sz="4000" b="1" dirty="0">
                <a:solidFill>
                  <a:schemeClr val="bg1"/>
                </a:solidFill>
                <a:latin typeface="Century Gothic" charset="0"/>
                <a:ea typeface="Century Gothic" charset="0"/>
                <a:cs typeface="Century Gothic" charset="0"/>
              </a:rPr>
              <a:t>Data Collection Form</a:t>
            </a:r>
          </a:p>
        </p:txBody>
      </p:sp>
      <p:sp>
        <p:nvSpPr>
          <p:cNvPr id="7" name="object 9">
            <a:extLst>
              <a:ext uri="{FF2B5EF4-FFF2-40B4-BE49-F238E27FC236}">
                <a16:creationId xmlns:a16="http://schemas.microsoft.com/office/drawing/2014/main" id="{E1A44DF2-40AC-4D2C-BD66-88E7DB711ACF}"/>
              </a:ext>
            </a:extLst>
          </p:cNvPr>
          <p:cNvSpPr txBox="1"/>
          <p:nvPr/>
        </p:nvSpPr>
        <p:spPr>
          <a:xfrm>
            <a:off x="5114693" y="3810000"/>
            <a:ext cx="4715107" cy="2600712"/>
          </a:xfrm>
          <a:prstGeom prst="rect">
            <a:avLst/>
          </a:prstGeom>
        </p:spPr>
        <p:txBody>
          <a:bodyPr vert="horz" wrap="square" lIns="0" tIns="0" rIns="0" bIns="0" rtlCol="0">
            <a:spAutoFit/>
          </a:bodyPr>
          <a:lstStyle/>
          <a:p>
            <a:pPr marL="12700">
              <a:spcAft>
                <a:spcPts val="600"/>
              </a:spcAft>
            </a:pPr>
            <a:r>
              <a:rPr lang="en-US" sz="2800" b="1" dirty="0">
                <a:solidFill>
                  <a:srgbClr val="002E3A"/>
                </a:solidFill>
                <a:latin typeface="Century Gothic" charset="0"/>
                <a:ea typeface="Century Gothic" charset="0"/>
                <a:cs typeface="Century Gothic" charset="0"/>
              </a:rPr>
              <a:t>Rollout of Health Facility Registry/Master Facility List </a:t>
            </a:r>
            <a:br>
              <a:rPr lang="en-US" sz="2800" b="1" dirty="0">
                <a:solidFill>
                  <a:srgbClr val="002E3A"/>
                </a:solidFill>
                <a:latin typeface="Century Gothic" charset="0"/>
                <a:ea typeface="Century Gothic" charset="0"/>
                <a:cs typeface="Century Gothic" charset="0"/>
              </a:rPr>
            </a:br>
            <a:r>
              <a:rPr lang="en-US" sz="2800" b="1" dirty="0">
                <a:solidFill>
                  <a:srgbClr val="002E3A"/>
                </a:solidFill>
                <a:latin typeface="Century Gothic" charset="0"/>
                <a:ea typeface="Century Gothic" charset="0"/>
                <a:cs typeface="Century Gothic" charset="0"/>
              </a:rPr>
              <a:t>for States and Local Government Areas </a:t>
            </a:r>
            <a:br>
              <a:rPr lang="en-US" sz="2800" b="1" dirty="0">
                <a:solidFill>
                  <a:srgbClr val="002E3A"/>
                </a:solidFill>
                <a:latin typeface="Century Gothic" charset="0"/>
                <a:ea typeface="Century Gothic" charset="0"/>
                <a:cs typeface="Century Gothic" charset="0"/>
              </a:rPr>
            </a:br>
            <a:r>
              <a:rPr lang="en-US" sz="2800" b="1" dirty="0">
                <a:solidFill>
                  <a:srgbClr val="002E3A"/>
                </a:solidFill>
                <a:latin typeface="Century Gothic" charset="0"/>
                <a:ea typeface="Century Gothic" charset="0"/>
                <a:cs typeface="Century Gothic" charset="0"/>
              </a:rPr>
              <a:t>in Nigeria</a:t>
            </a:r>
          </a:p>
          <a:p>
            <a:pPr marL="12700"/>
            <a:r>
              <a:rPr lang="en-US" sz="2400">
                <a:solidFill>
                  <a:schemeClr val="bg1"/>
                </a:solidFill>
                <a:latin typeface="Century Gothic" charset="0"/>
                <a:ea typeface="Century Gothic" charset="0"/>
                <a:cs typeface="Century Gothic" charset="0"/>
              </a:rPr>
              <a:t>March </a:t>
            </a:r>
            <a:r>
              <a:rPr lang="en-US" sz="2400" dirty="0">
                <a:solidFill>
                  <a:schemeClr val="bg1"/>
                </a:solidFill>
                <a:latin typeface="Century Gothic" charset="0"/>
                <a:ea typeface="Century Gothic" charset="0"/>
                <a:cs typeface="Century Gothic" charset="0"/>
              </a:rPr>
              <a:t>2019</a:t>
            </a:r>
            <a:endParaRPr lang="en-US" sz="1600" dirty="0">
              <a:solidFill>
                <a:schemeClr val="bg1"/>
              </a:solidFill>
              <a:latin typeface="Century Gothic" charset="0"/>
              <a:ea typeface="Century Gothic" charset="0"/>
              <a:cs typeface="Century Gothic" charset="0"/>
            </a:endParaRPr>
          </a:p>
        </p:txBody>
      </p:sp>
      <p:pic>
        <p:nvPicPr>
          <p:cNvPr id="8" name="Picture 7">
            <a:extLst>
              <a:ext uri="{FF2B5EF4-FFF2-40B4-BE49-F238E27FC236}">
                <a16:creationId xmlns:a16="http://schemas.microsoft.com/office/drawing/2014/main" id="{CD8C9C3F-A73A-48DF-8C99-9B6344B556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971800"/>
            <a:ext cx="5217829" cy="3652480"/>
          </a:xfrm>
          <a:prstGeom prst="rect">
            <a:avLst/>
          </a:prstGeom>
        </p:spPr>
      </p:pic>
    </p:spTree>
    <p:extLst>
      <p:ext uri="{BB962C8B-B14F-4D97-AF65-F5344CB8AC3E}">
        <p14:creationId xmlns:p14="http://schemas.microsoft.com/office/powerpoint/2010/main" val="3267667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838200" y="2285998"/>
            <a:ext cx="3733800" cy="4572002"/>
          </a:xfrm>
        </p:spPr>
        <p:txBody>
          <a:bodyPr/>
          <a:lstStyle/>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Facility name</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Administrative location </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Geocoordinates</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Contact information</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Level of care</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Ownership</a:t>
            </a:r>
          </a:p>
          <a:p>
            <a:pPr marL="469900" indent="-457200">
              <a:spcAft>
                <a:spcPts val="1200"/>
              </a:spcAft>
              <a:buFont typeface="Wingdings" panose="05000000000000000000" pitchFamily="2" charset="2"/>
              <a:buChar char="§"/>
            </a:pPr>
            <a:r>
              <a:rPr lang="en-US" sz="2600" spc="-100" dirty="0">
                <a:latin typeface="Century Gothic" panose="020B0502020202020204" pitchFamily="34" charset="0"/>
                <a:cs typeface="Gill Sans MT"/>
              </a:rPr>
              <a:t>Status </a:t>
            </a:r>
          </a:p>
          <a:p>
            <a:pPr marL="355600" indent="-342900">
              <a:spcAft>
                <a:spcPts val="1200"/>
              </a:spcAft>
              <a:buFont typeface="Arial" panose="020B0604020202020204" pitchFamily="34" charset="0"/>
              <a:buChar char="•"/>
            </a:pPr>
            <a:endParaRPr lang="en-US" sz="2000" spc="-100" dirty="0">
              <a:latin typeface="Century Gothic" panose="020B0502020202020204" pitchFamily="34" charset="0"/>
              <a:cs typeface="Gill Sans MT"/>
            </a:endParaRPr>
          </a:p>
        </p:txBody>
      </p:sp>
      <p:sp>
        <p:nvSpPr>
          <p:cNvPr id="5" name="Text Placeholder 4">
            <a:extLst>
              <a:ext uri="{FF2B5EF4-FFF2-40B4-BE49-F238E27FC236}">
                <a16:creationId xmlns:a16="http://schemas.microsoft.com/office/drawing/2014/main" id="{DC940562-CD90-4E43-9528-507BB409E3F9}"/>
              </a:ext>
            </a:extLst>
          </p:cNvPr>
          <p:cNvSpPr>
            <a:spLocks noGrp="1"/>
          </p:cNvSpPr>
          <p:nvPr>
            <p:ph type="body" sz="quarter" idx="10"/>
          </p:nvPr>
        </p:nvSpPr>
        <p:spPr>
          <a:xfrm>
            <a:off x="685800" y="1600200"/>
            <a:ext cx="3886199" cy="609600"/>
          </a:xfrm>
          <a:prstGeom prst="flowChartProcess">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3200" dirty="0">
                <a:solidFill>
                  <a:schemeClr val="bg1"/>
                </a:solidFill>
                <a:latin typeface="Century Gothic" panose="020B0502020202020204" pitchFamily="34" charset="0"/>
              </a:rPr>
              <a:t>Signature domain</a:t>
            </a:r>
          </a:p>
        </p:txBody>
      </p:sp>
      <p:sp>
        <p:nvSpPr>
          <p:cNvPr id="9" name="Text Placeholder 4">
            <a:extLst>
              <a:ext uri="{FF2B5EF4-FFF2-40B4-BE49-F238E27FC236}">
                <a16:creationId xmlns:a16="http://schemas.microsoft.com/office/drawing/2014/main" id="{2DCDEDAC-1DF9-47FE-ADCA-10A8AE166284}"/>
              </a:ext>
            </a:extLst>
          </p:cNvPr>
          <p:cNvSpPr txBox="1">
            <a:spLocks/>
          </p:cNvSpPr>
          <p:nvPr/>
        </p:nvSpPr>
        <p:spPr>
          <a:xfrm>
            <a:off x="6629400" y="4572000"/>
            <a:ext cx="3048000" cy="2057400"/>
          </a:xfrm>
          <a:prstGeom prst="flowChartProcess">
            <a:avLst/>
          </a:prstGeom>
          <a:noFill/>
          <a:ln w="28575"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nSpc>
                <a:spcPts val="3400"/>
              </a:lnSpc>
              <a:spcAft>
                <a:spcPts val="600"/>
              </a:spcAft>
            </a:pPr>
            <a:r>
              <a:rPr lang="en-US" sz="2600" kern="0" dirty="0">
                <a:solidFill>
                  <a:srgbClr val="002E3A"/>
                </a:solidFill>
                <a:latin typeface="Century Gothic" panose="020B0502020202020204" pitchFamily="34" charset="0"/>
              </a:rPr>
              <a:t>By collecting data on status:</a:t>
            </a:r>
          </a:p>
          <a:p>
            <a:pPr marL="457200" indent="-336550">
              <a:lnSpc>
                <a:spcPts val="3400"/>
              </a:lnSpc>
              <a:spcAft>
                <a:spcPts val="600"/>
              </a:spcAft>
              <a:buFont typeface="Wingdings" panose="05000000000000000000" pitchFamily="2" charset="2"/>
              <a:buChar char="§"/>
            </a:pPr>
            <a:r>
              <a:rPr lang="en-US" sz="2600" kern="0" dirty="0">
                <a:solidFill>
                  <a:srgbClr val="002E3A"/>
                </a:solidFill>
                <a:latin typeface="Century Gothic" panose="020B0502020202020204" pitchFamily="34" charset="0"/>
              </a:rPr>
              <a:t>Operational?</a:t>
            </a:r>
          </a:p>
          <a:p>
            <a:pPr marL="457200" indent="-336550">
              <a:lnSpc>
                <a:spcPts val="3400"/>
              </a:lnSpc>
              <a:spcAft>
                <a:spcPts val="600"/>
              </a:spcAft>
              <a:buFont typeface="Wingdings" panose="05000000000000000000" pitchFamily="2" charset="2"/>
              <a:buChar char="§"/>
            </a:pPr>
            <a:r>
              <a:rPr lang="en-US" sz="2600" kern="0" dirty="0">
                <a:solidFill>
                  <a:srgbClr val="002E3A"/>
                </a:solidFill>
                <a:latin typeface="Century Gothic" panose="020B0502020202020204" pitchFamily="34" charset="0"/>
              </a:rPr>
              <a:t>Registered?</a:t>
            </a:r>
          </a:p>
          <a:p>
            <a:pPr marL="457200" indent="-336550">
              <a:lnSpc>
                <a:spcPts val="3400"/>
              </a:lnSpc>
              <a:buFont typeface="Wingdings" panose="05000000000000000000" pitchFamily="2" charset="2"/>
              <a:buChar char="§"/>
            </a:pPr>
            <a:r>
              <a:rPr lang="en-US" sz="2600" kern="0" dirty="0">
                <a:solidFill>
                  <a:srgbClr val="002E3A"/>
                </a:solidFill>
                <a:latin typeface="Century Gothic" panose="020B0502020202020204" pitchFamily="34" charset="0"/>
              </a:rPr>
              <a:t>Licensed? </a:t>
            </a:r>
          </a:p>
          <a:p>
            <a:endParaRPr lang="en-US" sz="2400" kern="0" dirty="0">
              <a:solidFill>
                <a:srgbClr val="002E3A"/>
              </a:solidFill>
              <a:latin typeface="Century Gothic" panose="020B0502020202020204" pitchFamily="34" charset="0"/>
            </a:endParaRPr>
          </a:p>
        </p:txBody>
      </p:sp>
      <p:grpSp>
        <p:nvGrpSpPr>
          <p:cNvPr id="10" name="Group 9">
            <a:extLst>
              <a:ext uri="{FF2B5EF4-FFF2-40B4-BE49-F238E27FC236}">
                <a16:creationId xmlns:a16="http://schemas.microsoft.com/office/drawing/2014/main" id="{0C283E79-1EDE-4E16-98BE-32601CDDB3B3}"/>
              </a:ext>
            </a:extLst>
          </p:cNvPr>
          <p:cNvGrpSpPr/>
          <p:nvPr/>
        </p:nvGrpSpPr>
        <p:grpSpPr>
          <a:xfrm>
            <a:off x="6019800" y="1783606"/>
            <a:ext cx="3657600" cy="2681189"/>
            <a:chOff x="13563600" y="4158916"/>
            <a:chExt cx="3886200" cy="2681189"/>
          </a:xfrm>
        </p:grpSpPr>
        <p:sp>
          <p:nvSpPr>
            <p:cNvPr id="12" name="Arrow: Right 11">
              <a:extLst>
                <a:ext uri="{FF2B5EF4-FFF2-40B4-BE49-F238E27FC236}">
                  <a16:creationId xmlns:a16="http://schemas.microsoft.com/office/drawing/2014/main" id="{957287E7-7315-4813-9D84-410E016EE1D5}"/>
                </a:ext>
              </a:extLst>
            </p:cNvPr>
            <p:cNvSpPr/>
            <p:nvPr/>
          </p:nvSpPr>
          <p:spPr>
            <a:xfrm rot="16200000">
              <a:off x="14744700" y="5811405"/>
              <a:ext cx="1219200" cy="838200"/>
            </a:xfrm>
            <a:prstGeom prst="rightArrow">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3">
              <a:extLst>
                <a:ext uri="{FF2B5EF4-FFF2-40B4-BE49-F238E27FC236}">
                  <a16:creationId xmlns:a16="http://schemas.microsoft.com/office/drawing/2014/main" id="{D034E67F-0BCF-44D6-A6D4-2000DD0EEA72}"/>
                </a:ext>
              </a:extLst>
            </p:cNvPr>
            <p:cNvSpPr txBox="1">
              <a:spLocks/>
            </p:cNvSpPr>
            <p:nvPr/>
          </p:nvSpPr>
          <p:spPr>
            <a:xfrm>
              <a:off x="13563600" y="4158916"/>
              <a:ext cx="3886200" cy="15240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ts val="3400"/>
                </a:lnSpc>
              </a:pPr>
              <a:r>
                <a:rPr lang="en-US" sz="2600" kern="0" dirty="0">
                  <a:solidFill>
                    <a:srgbClr val="C7971C"/>
                  </a:solidFill>
                </a:rPr>
                <a:t>The result will allow authorities to perform regulatory functions!</a:t>
              </a:r>
            </a:p>
          </p:txBody>
        </p:sp>
      </p:grpSp>
      <p:grpSp>
        <p:nvGrpSpPr>
          <p:cNvPr id="16" name="Group 15">
            <a:extLst>
              <a:ext uri="{FF2B5EF4-FFF2-40B4-BE49-F238E27FC236}">
                <a16:creationId xmlns:a16="http://schemas.microsoft.com/office/drawing/2014/main" id="{0E591394-83D0-450B-AEC1-86A889C84123}"/>
              </a:ext>
            </a:extLst>
          </p:cNvPr>
          <p:cNvGrpSpPr/>
          <p:nvPr/>
        </p:nvGrpSpPr>
        <p:grpSpPr>
          <a:xfrm>
            <a:off x="762000" y="5791200"/>
            <a:ext cx="5715000" cy="838200"/>
            <a:chOff x="762000" y="4267200"/>
            <a:chExt cx="5715000" cy="838200"/>
          </a:xfrm>
        </p:grpSpPr>
        <p:sp>
          <p:nvSpPr>
            <p:cNvPr id="17" name="Text Placeholder 4">
              <a:extLst>
                <a:ext uri="{FF2B5EF4-FFF2-40B4-BE49-F238E27FC236}">
                  <a16:creationId xmlns:a16="http://schemas.microsoft.com/office/drawing/2014/main" id="{8072800A-6AB3-4D61-8872-3E4A6B5A5D78}"/>
                </a:ext>
              </a:extLst>
            </p:cNvPr>
            <p:cNvSpPr txBox="1">
              <a:spLocks/>
            </p:cNvSpPr>
            <p:nvPr/>
          </p:nvSpPr>
          <p:spPr>
            <a:xfrm>
              <a:off x="762000" y="4419600"/>
              <a:ext cx="4495800" cy="533400"/>
            </a:xfrm>
            <a:prstGeom prst="flowChartProcess">
              <a:avLst/>
            </a:prstGeom>
            <a:noFill/>
            <a:ln w="57150" cap="flat" cmpd="sng" algn="ctr">
              <a:solidFill>
                <a:srgbClr val="9DB4B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endParaRPr lang="en-US" sz="1800" kern="0" dirty="0">
                <a:latin typeface="Century Gothic" panose="020B0502020202020204" pitchFamily="34" charset="0"/>
              </a:endParaRPr>
            </a:p>
          </p:txBody>
        </p:sp>
        <p:sp>
          <p:nvSpPr>
            <p:cNvPr id="18" name="Arrow: Right 17">
              <a:extLst>
                <a:ext uri="{FF2B5EF4-FFF2-40B4-BE49-F238E27FC236}">
                  <a16:creationId xmlns:a16="http://schemas.microsoft.com/office/drawing/2014/main" id="{C4CE9A0E-D49B-448B-8C68-8CB8E782EB38}"/>
                </a:ext>
              </a:extLst>
            </p:cNvPr>
            <p:cNvSpPr/>
            <p:nvPr/>
          </p:nvSpPr>
          <p:spPr>
            <a:xfrm>
              <a:off x="5257800" y="4267200"/>
              <a:ext cx="1219200" cy="838200"/>
            </a:xfrm>
            <a:prstGeom prst="rightArrow">
              <a:avLst/>
            </a:prstGeom>
            <a:solidFill>
              <a:srgbClr val="9D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59332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Service domain</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304800" y="1546412"/>
            <a:ext cx="4572001" cy="6225988"/>
          </a:xfrm>
        </p:spPr>
        <p:txBody>
          <a:bodyPr/>
          <a:lstStyle/>
          <a:p>
            <a:pPr marL="469900" indent="-349250">
              <a:spcAft>
                <a:spcPts val="1200"/>
              </a:spcAft>
              <a:buFont typeface="Wingdings" panose="05000000000000000000" pitchFamily="2" charset="2"/>
              <a:buChar char="§"/>
            </a:pPr>
            <a:r>
              <a:rPr lang="en-US" sz="2600" dirty="0">
                <a:latin typeface="Century Gothic" panose="020B0502020202020204" pitchFamily="34" charset="0"/>
                <a:cs typeface="Gill Sans MT"/>
              </a:rPr>
              <a:t>At present, the HFR does not contain any service domain information. </a:t>
            </a:r>
          </a:p>
          <a:p>
            <a:pPr marL="469900" indent="-349250">
              <a:spcAft>
                <a:spcPts val="1200"/>
              </a:spcAft>
              <a:buFont typeface="Wingdings" panose="05000000000000000000" pitchFamily="2" charset="2"/>
              <a:buChar char="§"/>
            </a:pPr>
            <a:r>
              <a:rPr lang="en-US" sz="2600" dirty="0">
                <a:latin typeface="Century Gothic" panose="020B0502020202020204" pitchFamily="34" charset="0"/>
                <a:cs typeface="Gill Sans MT"/>
              </a:rPr>
              <a:t>It is likely that existing sources of information could be leveraged to complete missing data.</a:t>
            </a:r>
          </a:p>
          <a:p>
            <a:pPr marL="469900" indent="-349250">
              <a:spcAft>
                <a:spcPts val="1200"/>
              </a:spcAft>
              <a:buFont typeface="Wingdings" panose="05000000000000000000" pitchFamily="2" charset="2"/>
              <a:buChar char="§"/>
            </a:pPr>
            <a:r>
              <a:rPr lang="en-US" sz="2600" dirty="0">
                <a:latin typeface="Century Gothic" panose="020B0502020202020204" pitchFamily="34" charset="0"/>
                <a:cs typeface="Gill Sans MT"/>
              </a:rPr>
              <a:t>While collecting priority signature domain data, recommend to collect as much of the service domain information as possible, simultaneously.</a:t>
            </a:r>
          </a:p>
        </p:txBody>
      </p:sp>
      <p:sp>
        <p:nvSpPr>
          <p:cNvPr id="8" name="Text Placeholder 3">
            <a:extLst>
              <a:ext uri="{FF2B5EF4-FFF2-40B4-BE49-F238E27FC236}">
                <a16:creationId xmlns:a16="http://schemas.microsoft.com/office/drawing/2014/main" id="{4FE9CC78-66EE-47A0-A7C5-6062A163FA9D}"/>
              </a:ext>
            </a:extLst>
          </p:cNvPr>
          <p:cNvSpPr txBox="1">
            <a:spLocks/>
          </p:cNvSpPr>
          <p:nvPr/>
        </p:nvSpPr>
        <p:spPr>
          <a:xfrm>
            <a:off x="5334000" y="2209799"/>
            <a:ext cx="3733800" cy="1905001"/>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457200" indent="-336550">
              <a:spcBef>
                <a:spcPts val="1800"/>
              </a:spcBef>
              <a:buFont typeface="Wingdings" panose="05000000000000000000" pitchFamily="2" charset="2"/>
              <a:buChar char="§"/>
            </a:pPr>
            <a:r>
              <a:rPr lang="en-US" sz="2600" dirty="0"/>
              <a:t>Type of services</a:t>
            </a:r>
          </a:p>
          <a:p>
            <a:pPr marL="457200" indent="-336550">
              <a:spcBef>
                <a:spcPts val="1800"/>
              </a:spcBef>
              <a:buFont typeface="Wingdings" panose="05000000000000000000" pitchFamily="2" charset="2"/>
              <a:buChar char="§"/>
            </a:pPr>
            <a:r>
              <a:rPr lang="en-US" sz="2600" dirty="0"/>
              <a:t>Number of beds</a:t>
            </a:r>
          </a:p>
          <a:p>
            <a:pPr marL="457200" indent="-336550">
              <a:spcBef>
                <a:spcPts val="1800"/>
              </a:spcBef>
              <a:buFont typeface="Wingdings" panose="05000000000000000000" pitchFamily="2" charset="2"/>
              <a:buChar char="§"/>
            </a:pPr>
            <a:r>
              <a:rPr lang="en-US" sz="2600" dirty="0"/>
              <a:t>Human resources</a:t>
            </a:r>
          </a:p>
        </p:txBody>
      </p:sp>
      <p:sp>
        <p:nvSpPr>
          <p:cNvPr id="9" name="Text Placeholder 4">
            <a:extLst>
              <a:ext uri="{FF2B5EF4-FFF2-40B4-BE49-F238E27FC236}">
                <a16:creationId xmlns:a16="http://schemas.microsoft.com/office/drawing/2014/main" id="{8A16E1AA-9909-4F52-A4DB-62C1342CEE1F}"/>
              </a:ext>
            </a:extLst>
          </p:cNvPr>
          <p:cNvSpPr txBox="1">
            <a:spLocks/>
          </p:cNvSpPr>
          <p:nvPr/>
        </p:nvSpPr>
        <p:spPr>
          <a:xfrm>
            <a:off x="5181600" y="1600200"/>
            <a:ext cx="3886199" cy="609600"/>
          </a:xfrm>
          <a:prstGeom prst="flowChartProcess">
            <a:avLst/>
          </a:prstGeom>
          <a:solidFill>
            <a:srgbClr val="C7971C"/>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spcBef>
                <a:spcPts val="1200"/>
              </a:spcBef>
            </a:pPr>
            <a:r>
              <a:rPr lang="en-US" sz="3200" kern="0" dirty="0">
                <a:solidFill>
                  <a:schemeClr val="bg1"/>
                </a:solidFill>
                <a:latin typeface="Century Gothic" panose="020B0502020202020204" pitchFamily="34" charset="0"/>
              </a:rPr>
              <a:t>Service domain</a:t>
            </a:r>
          </a:p>
        </p:txBody>
      </p:sp>
      <p:sp>
        <p:nvSpPr>
          <p:cNvPr id="12" name="Arrow: Right 11">
            <a:extLst>
              <a:ext uri="{FF2B5EF4-FFF2-40B4-BE49-F238E27FC236}">
                <a16:creationId xmlns:a16="http://schemas.microsoft.com/office/drawing/2014/main" id="{75663E59-3CB6-46B9-975B-9B8EAF0D3D13}"/>
              </a:ext>
            </a:extLst>
          </p:cNvPr>
          <p:cNvSpPr/>
          <p:nvPr/>
        </p:nvSpPr>
        <p:spPr>
          <a:xfrm>
            <a:off x="4724400" y="6080314"/>
            <a:ext cx="1219200" cy="838200"/>
          </a:xfrm>
          <a:prstGeom prst="rightArrow">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3">
            <a:extLst>
              <a:ext uri="{FF2B5EF4-FFF2-40B4-BE49-F238E27FC236}">
                <a16:creationId xmlns:a16="http://schemas.microsoft.com/office/drawing/2014/main" id="{9E13BD5B-2E80-4851-8316-23EEB9F9FF3B}"/>
              </a:ext>
            </a:extLst>
          </p:cNvPr>
          <p:cNvSpPr txBox="1">
            <a:spLocks/>
          </p:cNvSpPr>
          <p:nvPr/>
        </p:nvSpPr>
        <p:spPr>
          <a:xfrm>
            <a:off x="6091518" y="5868141"/>
            <a:ext cx="3657600" cy="15240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r>
              <a:rPr lang="en-US" sz="2600" kern="0" dirty="0">
                <a:solidFill>
                  <a:srgbClr val="C7971C"/>
                </a:solidFill>
              </a:rPr>
              <a:t>The result will enhance health facility management! </a:t>
            </a:r>
          </a:p>
        </p:txBody>
      </p:sp>
    </p:spTree>
    <p:extLst>
      <p:ext uri="{BB962C8B-B14F-4D97-AF65-F5344CB8AC3E}">
        <p14:creationId xmlns:p14="http://schemas.microsoft.com/office/powerpoint/2010/main" val="2433347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447800" y="1524000"/>
            <a:ext cx="6934200" cy="2895600"/>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pPr>
            <a:endParaRPr lang="en-US" sz="5500" b="1" dirty="0">
              <a:solidFill>
                <a:srgbClr val="002E3A"/>
              </a:solidFill>
              <a:latin typeface="Century Gothic" panose="020B0502020202020204" pitchFamily="34" charset="0"/>
            </a:endParaRPr>
          </a:p>
          <a:p>
            <a:pPr algn="ctr">
              <a:lnSpc>
                <a:spcPts val="5900"/>
              </a:lnSpc>
            </a:pPr>
            <a:r>
              <a:rPr lang="en-US" sz="5500" b="1" dirty="0">
                <a:solidFill>
                  <a:srgbClr val="002E3A"/>
                </a:solidFill>
                <a:latin typeface="Century Gothic" panose="020B0502020202020204" pitchFamily="34" charset="0"/>
              </a:rPr>
              <a:t>Hospital and clinic</a:t>
            </a:r>
          </a:p>
          <a:p>
            <a:pPr algn="ctr">
              <a:lnSpc>
                <a:spcPts val="5900"/>
              </a:lnSpc>
            </a:pPr>
            <a:r>
              <a:rPr lang="en-US" sz="5500" dirty="0">
                <a:solidFill>
                  <a:srgbClr val="002E3A"/>
                </a:solidFill>
                <a:latin typeface="Century Gothic" panose="020B0502020202020204" pitchFamily="34" charset="0"/>
              </a:rPr>
              <a:t>data</a:t>
            </a:r>
            <a:r>
              <a:rPr lang="en-US" sz="5500" b="1" dirty="0">
                <a:solidFill>
                  <a:srgbClr val="002E3A"/>
                </a:solidFill>
                <a:latin typeface="Century Gothic" panose="020B0502020202020204" pitchFamily="34" charset="0"/>
              </a:rPr>
              <a:t> </a:t>
            </a:r>
            <a:r>
              <a:rPr lang="en-US" sz="5500" dirty="0">
                <a:solidFill>
                  <a:srgbClr val="002E3A"/>
                </a:solidFill>
                <a:latin typeface="Century Gothic" panose="020B0502020202020204" pitchFamily="34" charset="0"/>
              </a:rPr>
              <a:t>collection form</a:t>
            </a:r>
          </a:p>
        </p:txBody>
      </p:sp>
      <p:pic>
        <p:nvPicPr>
          <p:cNvPr id="5" name="Picture 4">
            <a:extLst>
              <a:ext uri="{FF2B5EF4-FFF2-40B4-BE49-F238E27FC236}">
                <a16:creationId xmlns:a16="http://schemas.microsoft.com/office/drawing/2014/main" id="{ECE779C9-43C9-44BF-98A3-C59EFB8AB5B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6250"/>
          <a:stretch/>
        </p:blipFill>
        <p:spPr>
          <a:xfrm>
            <a:off x="6597199" y="5029200"/>
            <a:ext cx="3461201" cy="2743200"/>
          </a:xfrm>
          <a:prstGeom prst="rect">
            <a:avLst/>
          </a:prstGeom>
        </p:spPr>
      </p:pic>
    </p:spTree>
    <p:extLst>
      <p:ext uri="{BB962C8B-B14F-4D97-AF65-F5344CB8AC3E}">
        <p14:creationId xmlns:p14="http://schemas.microsoft.com/office/powerpoint/2010/main" val="2464274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53D87-97AA-4DAE-9E77-98E64AC435B1}"/>
              </a:ext>
            </a:extLst>
          </p:cNvPr>
          <p:cNvSpPr>
            <a:spLocks noGrp="1"/>
          </p:cNvSpPr>
          <p:nvPr>
            <p:ph type="title"/>
          </p:nvPr>
        </p:nvSpPr>
        <p:spPr/>
        <p:txBody>
          <a:bodyPr/>
          <a:lstStyle/>
          <a:p>
            <a:r>
              <a:rPr lang="en-US" dirty="0"/>
              <a:t>Hospital and clinic</a:t>
            </a:r>
          </a:p>
        </p:txBody>
      </p:sp>
      <p:sp>
        <p:nvSpPr>
          <p:cNvPr id="3" name="Text Placeholder 2">
            <a:extLst>
              <a:ext uri="{FF2B5EF4-FFF2-40B4-BE49-F238E27FC236}">
                <a16:creationId xmlns:a16="http://schemas.microsoft.com/office/drawing/2014/main" id="{8825DD95-1EAC-48A1-9F94-F03B4B224315}"/>
              </a:ext>
            </a:extLst>
          </p:cNvPr>
          <p:cNvSpPr>
            <a:spLocks noGrp="1"/>
          </p:cNvSpPr>
          <p:nvPr>
            <p:ph type="body" sz="quarter" idx="10"/>
          </p:nvPr>
        </p:nvSpPr>
        <p:spPr>
          <a:xfrm>
            <a:off x="457200" y="7194757"/>
            <a:ext cx="6477000" cy="756696"/>
          </a:xfrm>
        </p:spPr>
        <p:txBody>
          <a:bodyPr/>
          <a:lstStyle/>
          <a:p>
            <a:r>
              <a:rPr lang="en-US" sz="1800" dirty="0"/>
              <a:t>Accessible at: </a:t>
            </a:r>
            <a:r>
              <a:rPr lang="en-US" sz="1800" dirty="0">
                <a:solidFill>
                  <a:srgbClr val="FF0000"/>
                </a:solidFill>
                <a:hlinkClick r:id="rId3"/>
              </a:rPr>
              <a:t>https://hfr.health.gov.ng/resources</a:t>
            </a:r>
            <a:endParaRPr lang="en-US" sz="1800" dirty="0">
              <a:solidFill>
                <a:srgbClr val="FF0000"/>
              </a:solidFill>
            </a:endParaRPr>
          </a:p>
          <a:p>
            <a:endParaRPr lang="en-US" sz="1400" dirty="0">
              <a:solidFill>
                <a:srgbClr val="FF0000"/>
              </a:solidFill>
            </a:endParaRPr>
          </a:p>
        </p:txBody>
      </p:sp>
      <p:sp>
        <p:nvSpPr>
          <p:cNvPr id="4" name="Text Placeholder 3">
            <a:extLst>
              <a:ext uri="{FF2B5EF4-FFF2-40B4-BE49-F238E27FC236}">
                <a16:creationId xmlns:a16="http://schemas.microsoft.com/office/drawing/2014/main" id="{93555EC8-4AFA-4108-9CF6-978168E0FFDF}"/>
              </a:ext>
            </a:extLst>
          </p:cNvPr>
          <p:cNvSpPr>
            <a:spLocks noGrp="1"/>
          </p:cNvSpPr>
          <p:nvPr>
            <p:ph type="body" sz="quarter" idx="11"/>
          </p:nvPr>
        </p:nvSpPr>
        <p:spPr>
          <a:xfrm>
            <a:off x="561844" y="1091205"/>
            <a:ext cx="9267955" cy="837214"/>
          </a:xfrm>
        </p:spPr>
        <p:txBody>
          <a:bodyPr/>
          <a:lstStyle/>
          <a:p>
            <a:r>
              <a:rPr lang="en-US" dirty="0"/>
              <a:t>data collection form</a:t>
            </a:r>
          </a:p>
        </p:txBody>
      </p:sp>
      <p:pic>
        <p:nvPicPr>
          <p:cNvPr id="7" name="Picture 6">
            <a:extLst>
              <a:ext uri="{FF2B5EF4-FFF2-40B4-BE49-F238E27FC236}">
                <a16:creationId xmlns:a16="http://schemas.microsoft.com/office/drawing/2014/main" id="{0D6DAF26-19E0-4B16-8B77-2C3A6330AEED}"/>
              </a:ext>
            </a:extLst>
          </p:cNvPr>
          <p:cNvPicPr>
            <a:picLocks noChangeAspect="1"/>
          </p:cNvPicPr>
          <p:nvPr/>
        </p:nvPicPr>
        <p:blipFill>
          <a:blip r:embed="rId4"/>
          <a:stretch>
            <a:fillRect/>
          </a:stretch>
        </p:blipFill>
        <p:spPr>
          <a:xfrm>
            <a:off x="228601" y="1928419"/>
            <a:ext cx="5029200" cy="5185819"/>
          </a:xfrm>
          <a:prstGeom prst="rect">
            <a:avLst/>
          </a:prstGeom>
        </p:spPr>
      </p:pic>
      <p:pic>
        <p:nvPicPr>
          <p:cNvPr id="8" name="Picture 7">
            <a:extLst>
              <a:ext uri="{FF2B5EF4-FFF2-40B4-BE49-F238E27FC236}">
                <a16:creationId xmlns:a16="http://schemas.microsoft.com/office/drawing/2014/main" id="{C72790F2-A794-4213-B838-684BFEFCB738}"/>
              </a:ext>
            </a:extLst>
          </p:cNvPr>
          <p:cNvPicPr>
            <a:picLocks noChangeAspect="1"/>
          </p:cNvPicPr>
          <p:nvPr/>
        </p:nvPicPr>
        <p:blipFill>
          <a:blip r:embed="rId5"/>
          <a:stretch>
            <a:fillRect/>
          </a:stretch>
        </p:blipFill>
        <p:spPr>
          <a:xfrm>
            <a:off x="5581650" y="2260806"/>
            <a:ext cx="4019550" cy="4933950"/>
          </a:xfrm>
          <a:prstGeom prst="rect">
            <a:avLst/>
          </a:prstGeom>
        </p:spPr>
      </p:pic>
    </p:spTree>
    <p:extLst>
      <p:ext uri="{BB962C8B-B14F-4D97-AF65-F5344CB8AC3E}">
        <p14:creationId xmlns:p14="http://schemas.microsoft.com/office/powerpoint/2010/main" val="2238404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752600" y="1524000"/>
            <a:ext cx="6400800" cy="2895600"/>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pPr>
            <a:endParaRPr lang="en-US" sz="5500" b="1" dirty="0">
              <a:solidFill>
                <a:srgbClr val="002E3A"/>
              </a:solidFill>
              <a:latin typeface="Century Gothic" panose="020B0502020202020204" pitchFamily="34" charset="0"/>
            </a:endParaRPr>
          </a:p>
          <a:p>
            <a:pPr algn="ctr">
              <a:lnSpc>
                <a:spcPts val="5900"/>
              </a:lnSpc>
            </a:pPr>
            <a:r>
              <a:rPr lang="en-US" sz="5500" b="1" dirty="0">
                <a:solidFill>
                  <a:srgbClr val="002E3A"/>
                </a:solidFill>
                <a:latin typeface="Century Gothic" panose="020B0502020202020204" pitchFamily="34" charset="0"/>
              </a:rPr>
              <a:t>Signature domain</a:t>
            </a:r>
          </a:p>
          <a:p>
            <a:pPr algn="ctr">
              <a:lnSpc>
                <a:spcPts val="5900"/>
              </a:lnSpc>
            </a:pPr>
            <a:r>
              <a:rPr lang="en-US" sz="5500" dirty="0">
                <a:solidFill>
                  <a:srgbClr val="002E3A"/>
                </a:solidFill>
                <a:latin typeface="Century Gothic" panose="020B0502020202020204" pitchFamily="34" charset="0"/>
              </a:rPr>
              <a:t>page one</a:t>
            </a:r>
          </a:p>
        </p:txBody>
      </p:sp>
      <p:pic>
        <p:nvPicPr>
          <p:cNvPr id="7" name="Picture 6">
            <a:extLst>
              <a:ext uri="{FF2B5EF4-FFF2-40B4-BE49-F238E27FC236}">
                <a16:creationId xmlns:a16="http://schemas.microsoft.com/office/drawing/2014/main" id="{48FDDD88-3A95-423C-B60C-7FB6A1F3E90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3654"/>
          <a:stretch/>
        </p:blipFill>
        <p:spPr>
          <a:xfrm>
            <a:off x="3189096" y="4572000"/>
            <a:ext cx="3680207" cy="3200400"/>
          </a:xfrm>
          <a:prstGeom prst="rect">
            <a:avLst/>
          </a:prstGeom>
        </p:spPr>
      </p:pic>
    </p:spTree>
    <p:extLst>
      <p:ext uri="{BB962C8B-B14F-4D97-AF65-F5344CB8AC3E}">
        <p14:creationId xmlns:p14="http://schemas.microsoft.com/office/powerpoint/2010/main" val="4193790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pic>
        <p:nvPicPr>
          <p:cNvPr id="3" name="Picture 2">
            <a:extLst>
              <a:ext uri="{FF2B5EF4-FFF2-40B4-BE49-F238E27FC236}">
                <a16:creationId xmlns:a16="http://schemas.microsoft.com/office/drawing/2014/main" id="{FB8C9B02-C9C4-4BEA-98D8-9588E48B0114}"/>
              </a:ext>
            </a:extLst>
          </p:cNvPr>
          <p:cNvPicPr>
            <a:picLocks noChangeAspect="1"/>
          </p:cNvPicPr>
          <p:nvPr/>
        </p:nvPicPr>
        <p:blipFill>
          <a:blip r:embed="rId2"/>
          <a:stretch>
            <a:fillRect/>
          </a:stretch>
        </p:blipFill>
        <p:spPr>
          <a:xfrm>
            <a:off x="127205" y="1752600"/>
            <a:ext cx="9803989" cy="5500588"/>
          </a:xfrm>
          <a:prstGeom prst="rect">
            <a:avLst/>
          </a:prstGeom>
        </p:spPr>
      </p:pic>
    </p:spTree>
    <p:extLst>
      <p:ext uri="{BB962C8B-B14F-4D97-AF65-F5344CB8AC3E}">
        <p14:creationId xmlns:p14="http://schemas.microsoft.com/office/powerpoint/2010/main" val="2690677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578225" y="2305924"/>
            <a:ext cx="9357602" cy="4702977"/>
          </a:xfrm>
        </p:spPr>
        <p:txBody>
          <a:bodyPr/>
          <a:lstStyle/>
          <a:p>
            <a:pPr marL="514350" indent="-393700">
              <a:spcAft>
                <a:spcPts val="1200"/>
              </a:spcAft>
              <a:buFont typeface="+mj-lt"/>
              <a:buAutoNum type="arabicPeriod"/>
            </a:pPr>
            <a:r>
              <a:rPr lang="en-US" sz="2600" dirty="0"/>
              <a:t>National facility unique identifier</a:t>
            </a:r>
          </a:p>
          <a:p>
            <a:pPr marL="1035050" indent="-403225">
              <a:spcAft>
                <a:spcPts val="1200"/>
              </a:spcAft>
              <a:buFont typeface="Wingdings" panose="05000000000000000000" pitchFamily="2" charset="2"/>
              <a:buChar char="§"/>
            </a:pPr>
            <a:r>
              <a:rPr lang="en-US" sz="2600" dirty="0"/>
              <a:t>Number generated by the HFR system and will never change; to be transcribed from the HFR </a:t>
            </a:r>
            <a:br>
              <a:rPr lang="en-US" sz="2600" dirty="0"/>
            </a:br>
            <a:r>
              <a:rPr lang="en-US" sz="2600" dirty="0"/>
              <a:t>after the facility has been created</a:t>
            </a:r>
          </a:p>
          <a:p>
            <a:pPr marL="511175" indent="-390525">
              <a:spcAft>
                <a:spcPts val="1200"/>
              </a:spcAft>
              <a:buAutoNum type="arabicPeriod" startAt="2"/>
            </a:pPr>
            <a:r>
              <a:rPr lang="en-US" sz="2600" dirty="0"/>
              <a:t>State unique identifier</a:t>
            </a:r>
          </a:p>
          <a:p>
            <a:pPr marL="1035050" indent="-403225">
              <a:spcAft>
                <a:spcPts val="1800"/>
              </a:spcAft>
              <a:buFont typeface="Wingdings" panose="05000000000000000000" pitchFamily="2" charset="2"/>
              <a:buChar char="§"/>
            </a:pPr>
            <a:r>
              <a:rPr lang="en-US" sz="2600" dirty="0"/>
              <a:t>Unique number given by state for a facility</a:t>
            </a:r>
          </a:p>
          <a:p>
            <a:pPr marL="511175" indent="-390525">
              <a:spcAft>
                <a:spcPts val="1200"/>
              </a:spcAft>
              <a:buFont typeface="+mj-lt"/>
              <a:buAutoNum type="arabicPeriod" startAt="3"/>
            </a:pPr>
            <a:r>
              <a:rPr lang="en-US" sz="2600" dirty="0"/>
              <a:t>Corporate Affaires Commission registration number</a:t>
            </a:r>
          </a:p>
          <a:p>
            <a:pPr marL="1035050" indent="-403225">
              <a:spcAft>
                <a:spcPts val="1200"/>
              </a:spcAft>
              <a:buFont typeface="Wingdings" panose="05000000000000000000" pitchFamily="2" charset="2"/>
              <a:buChar char="§"/>
            </a:pPr>
            <a:r>
              <a:rPr lang="en-US" sz="2600" dirty="0"/>
              <a:t>Registration number which is provided by Corporate Affairs Commission when a </a:t>
            </a:r>
            <a:br>
              <a:rPr lang="en-US" sz="2600" dirty="0"/>
            </a:br>
            <a:r>
              <a:rPr lang="en-US" sz="2600" dirty="0"/>
              <a:t>company is registered </a:t>
            </a:r>
          </a:p>
          <a:p>
            <a:pPr marL="914400" indent="-282575">
              <a:spcAft>
                <a:spcPts val="1200"/>
              </a:spcAft>
              <a:buFont typeface="Wingdings" panose="05000000000000000000" pitchFamily="2" charset="2"/>
              <a:buChar char="§"/>
            </a:pPr>
            <a:endParaRPr lang="en-US" sz="2600" dirty="0"/>
          </a:p>
          <a:p>
            <a:pPr marL="914400" indent="-282575">
              <a:spcAft>
                <a:spcPts val="1200"/>
              </a:spcAft>
              <a:buFont typeface="Wingdings" panose="05000000000000000000" pitchFamily="2" charset="2"/>
              <a:buChar char="§"/>
            </a:pPr>
            <a:endParaRPr lang="en-US" sz="2600" dirty="0"/>
          </a:p>
          <a:p>
            <a:pPr marL="514350" indent="-514350">
              <a:spcAft>
                <a:spcPts val="1200"/>
              </a:spcAft>
              <a:buFont typeface="+mj-lt"/>
              <a:buAutoNum type="arabicPeriod"/>
            </a:pPr>
            <a:endParaRPr lang="en-US" sz="26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a:xfrm>
            <a:off x="578224" y="1162924"/>
            <a:ext cx="6629400" cy="837214"/>
          </a:xfrm>
        </p:spPr>
        <p:txBody>
          <a:bodyPr/>
          <a:lstStyle/>
          <a:p>
            <a:r>
              <a:rPr lang="en-US" dirty="0"/>
              <a:t>Identifiers </a:t>
            </a:r>
          </a:p>
        </p:txBody>
      </p:sp>
    </p:spTree>
    <p:extLst>
      <p:ext uri="{BB962C8B-B14F-4D97-AF65-F5344CB8AC3E}">
        <p14:creationId xmlns:p14="http://schemas.microsoft.com/office/powerpoint/2010/main" val="2383010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609601" y="2224499"/>
            <a:ext cx="9144000" cy="5069789"/>
          </a:xfrm>
        </p:spPr>
        <p:txBody>
          <a:bodyPr/>
          <a:lstStyle/>
          <a:p>
            <a:pPr marL="577850" indent="-457200">
              <a:spcAft>
                <a:spcPts val="1200"/>
              </a:spcAft>
              <a:buFont typeface="+mj-lt"/>
              <a:buAutoNum type="arabicPeriod" startAt="4"/>
            </a:pPr>
            <a:r>
              <a:rPr lang="en-US" sz="2600" dirty="0"/>
              <a:t>Registered name</a:t>
            </a:r>
          </a:p>
          <a:p>
            <a:pPr marL="1035050" indent="-349250">
              <a:spcAft>
                <a:spcPts val="1200"/>
              </a:spcAft>
              <a:buFont typeface="Wingdings" panose="05000000000000000000" pitchFamily="2" charset="2"/>
              <a:buChar char="§"/>
            </a:pPr>
            <a:r>
              <a:rPr lang="en-US" sz="2600" dirty="0"/>
              <a:t>Official (business) name of the health facility; </a:t>
            </a:r>
            <a:br>
              <a:rPr lang="en-US" sz="2600" dirty="0"/>
            </a:br>
            <a:r>
              <a:rPr lang="en-US" sz="2600" dirty="0"/>
              <a:t>source: registration certificate</a:t>
            </a:r>
          </a:p>
          <a:p>
            <a:pPr marL="577850" indent="-457200">
              <a:spcAft>
                <a:spcPts val="1200"/>
              </a:spcAft>
              <a:buFont typeface="+mj-lt"/>
              <a:buAutoNum type="arabicPeriod" startAt="5"/>
            </a:pPr>
            <a:r>
              <a:rPr lang="en-US" sz="2600" dirty="0"/>
              <a:t>Alternate name</a:t>
            </a:r>
          </a:p>
          <a:p>
            <a:pPr marL="1035050" indent="-349250">
              <a:spcAft>
                <a:spcPts val="1200"/>
              </a:spcAft>
              <a:buFont typeface="Wingdings" panose="05000000000000000000" pitchFamily="2" charset="2"/>
              <a:buChar char="§"/>
            </a:pPr>
            <a:r>
              <a:rPr lang="en-US" sz="2600" dirty="0"/>
              <a:t>Any other name used to describe the health facility, including colloquial alternative naming </a:t>
            </a:r>
            <a:br>
              <a:rPr lang="en-US" sz="2600" dirty="0"/>
            </a:br>
            <a:r>
              <a:rPr lang="en-US" sz="2600" dirty="0"/>
              <a:t>of the facility</a:t>
            </a:r>
          </a:p>
          <a:p>
            <a:pPr marL="577850" indent="-457200">
              <a:spcAft>
                <a:spcPts val="1200"/>
              </a:spcAft>
              <a:buFont typeface="+mj-lt"/>
              <a:buAutoNum type="arabicPeriod" startAt="6"/>
            </a:pPr>
            <a:r>
              <a:rPr lang="en-US" sz="2600" dirty="0"/>
              <a:t>Date of commencement of operation</a:t>
            </a:r>
          </a:p>
          <a:p>
            <a:pPr marL="1035050" indent="-349250">
              <a:spcAft>
                <a:spcPts val="1200"/>
              </a:spcAft>
              <a:buFont typeface="Wingdings" panose="05000000000000000000" pitchFamily="2" charset="2"/>
              <a:buChar char="§"/>
            </a:pPr>
            <a:r>
              <a:rPr lang="en-US" sz="2600" dirty="0"/>
              <a:t>Date when the facility started operation. If date is not known, estimate year (enter 01/01/2006)</a:t>
            </a:r>
          </a:p>
          <a:p>
            <a:endParaRPr lang="en-US" sz="2400" dirty="0"/>
          </a:p>
          <a:p>
            <a:endParaRPr lang="en-US" sz="24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a:t>Date </a:t>
            </a:r>
            <a:r>
              <a:rPr lang="en-US" dirty="0"/>
              <a:t>and names </a:t>
            </a:r>
          </a:p>
        </p:txBody>
      </p:sp>
      <p:sp>
        <p:nvSpPr>
          <p:cNvPr id="9" name="Text Placeholder 2">
            <a:extLst>
              <a:ext uri="{FF2B5EF4-FFF2-40B4-BE49-F238E27FC236}">
                <a16:creationId xmlns:a16="http://schemas.microsoft.com/office/drawing/2014/main" id="{968C61D4-B8D3-40B9-85E2-C91A6CA53ED3}"/>
              </a:ext>
            </a:extLst>
          </p:cNvPr>
          <p:cNvSpPr txBox="1">
            <a:spLocks/>
          </p:cNvSpPr>
          <p:nvPr/>
        </p:nvSpPr>
        <p:spPr>
          <a:xfrm>
            <a:off x="609600" y="4495800"/>
            <a:ext cx="9344155" cy="1219199"/>
          </a:xfrm>
          <a:prstGeom prst="rect">
            <a:avLst/>
          </a:prstGeom>
        </p:spPr>
        <p:txBody>
          <a:bodyPr/>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endParaRPr lang="en-US" sz="2400" kern="0" dirty="0"/>
          </a:p>
        </p:txBody>
      </p:sp>
    </p:spTree>
    <p:extLst>
      <p:ext uri="{BB962C8B-B14F-4D97-AF65-F5344CB8AC3E}">
        <p14:creationId xmlns:p14="http://schemas.microsoft.com/office/powerpoint/2010/main" val="2443422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561845" y="2702611"/>
            <a:ext cx="9344155" cy="3698189"/>
          </a:xfrm>
        </p:spPr>
        <p:txBody>
          <a:bodyPr/>
          <a:lstStyle/>
          <a:p>
            <a:pPr marL="577850" indent="-457200">
              <a:spcAft>
                <a:spcPts val="1200"/>
              </a:spcAft>
              <a:buFont typeface="+mj-lt"/>
              <a:buAutoNum type="arabicPeriod" startAt="7"/>
            </a:pPr>
            <a:r>
              <a:rPr lang="en-US" sz="2600" dirty="0"/>
              <a:t>State</a:t>
            </a:r>
          </a:p>
          <a:p>
            <a:pPr marL="1035050" indent="-349250">
              <a:spcAft>
                <a:spcPts val="1800"/>
              </a:spcAft>
              <a:buFont typeface="Wingdings" panose="05000000000000000000" pitchFamily="2" charset="2"/>
              <a:buChar char="§"/>
            </a:pPr>
            <a:r>
              <a:rPr lang="en-US" sz="2600" dirty="0"/>
              <a:t>Name of the state where the facility belongs</a:t>
            </a:r>
          </a:p>
          <a:p>
            <a:pPr marL="577850" indent="-457200">
              <a:spcAft>
                <a:spcPts val="1200"/>
              </a:spcAft>
              <a:buFont typeface="+mj-lt"/>
              <a:buAutoNum type="arabicPeriod" startAt="8"/>
            </a:pPr>
            <a:r>
              <a:rPr lang="en-US" sz="2600" dirty="0"/>
              <a:t>Local government area (LGA)</a:t>
            </a:r>
          </a:p>
          <a:p>
            <a:pPr marL="1035050" indent="-349250">
              <a:spcAft>
                <a:spcPts val="1800"/>
              </a:spcAft>
              <a:buFont typeface="Wingdings" panose="05000000000000000000" pitchFamily="2" charset="2"/>
              <a:buChar char="§"/>
            </a:pPr>
            <a:r>
              <a:rPr lang="en-US" sz="2600" dirty="0"/>
              <a:t>Name of the LGA where the facility belongs</a:t>
            </a:r>
          </a:p>
          <a:p>
            <a:pPr marL="577850" indent="-457200">
              <a:spcAft>
                <a:spcPts val="1200"/>
              </a:spcAft>
              <a:buFont typeface="+mj-lt"/>
              <a:buAutoNum type="arabicPeriod" startAt="9"/>
            </a:pPr>
            <a:r>
              <a:rPr lang="en-US" sz="2600" dirty="0"/>
              <a:t>Ward</a:t>
            </a:r>
          </a:p>
          <a:p>
            <a:pPr marL="1035050" indent="-349250">
              <a:spcAft>
                <a:spcPts val="1200"/>
              </a:spcAft>
              <a:buFont typeface="Wingdings" panose="05000000000000000000" pitchFamily="2" charset="2"/>
              <a:buChar char="§"/>
            </a:pPr>
            <a:r>
              <a:rPr lang="en-US" sz="2600" dirty="0"/>
              <a:t>Name of the ward where the facility belongs</a:t>
            </a:r>
          </a:p>
          <a:p>
            <a:pPr marL="514350" indent="-514350">
              <a:spcAft>
                <a:spcPts val="1200"/>
              </a:spcAft>
              <a:buFont typeface="+mj-lt"/>
              <a:buAutoNum type="arabicPeriod"/>
            </a:pPr>
            <a:endParaRPr lang="en-US" sz="26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Administrative units </a:t>
            </a:r>
          </a:p>
        </p:txBody>
      </p:sp>
    </p:spTree>
    <p:extLst>
      <p:ext uri="{BB962C8B-B14F-4D97-AF65-F5344CB8AC3E}">
        <p14:creationId xmlns:p14="http://schemas.microsoft.com/office/powerpoint/2010/main" val="4068498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682869" y="1981200"/>
            <a:ext cx="9344155" cy="4859095"/>
          </a:xfrm>
        </p:spPr>
        <p:txBody>
          <a:bodyPr/>
          <a:lstStyle/>
          <a:p>
            <a:pPr marL="914400" lvl="1" indent="-457200">
              <a:spcAft>
                <a:spcPts val="600"/>
              </a:spcAft>
              <a:buFont typeface="+mj-lt"/>
              <a:buAutoNum type="romanLcPeriod"/>
            </a:pPr>
            <a:r>
              <a:rPr lang="en-US" dirty="0">
                <a:latin typeface="Century Gothic" panose="020B0502020202020204" pitchFamily="34" charset="0"/>
              </a:rPr>
              <a:t>Primary level of care</a:t>
            </a:r>
          </a:p>
          <a:p>
            <a:pPr marL="1492250" lvl="3" indent="-349250">
              <a:spcAft>
                <a:spcPts val="600"/>
              </a:spcAft>
              <a:buFont typeface="Wingdings" panose="05000000000000000000" pitchFamily="2" charset="2"/>
              <a:buChar char="§"/>
            </a:pPr>
            <a:r>
              <a:rPr lang="en-US" sz="2400" dirty="0">
                <a:latin typeface="Century Gothic" panose="020B0502020202020204" pitchFamily="34" charset="0"/>
              </a:rPr>
              <a:t>Health post</a:t>
            </a:r>
          </a:p>
          <a:p>
            <a:pPr marL="1492250" lvl="3" indent="-349250">
              <a:spcAft>
                <a:spcPts val="600"/>
              </a:spcAft>
              <a:buFont typeface="Wingdings" panose="05000000000000000000" pitchFamily="2" charset="2"/>
              <a:buChar char="§"/>
            </a:pPr>
            <a:r>
              <a:rPr lang="en-US" sz="2400" dirty="0">
                <a:latin typeface="Century Gothic" panose="020B0502020202020204" pitchFamily="34" charset="0"/>
              </a:rPr>
              <a:t>Primary health clinic</a:t>
            </a:r>
          </a:p>
          <a:p>
            <a:pPr marL="1492250" lvl="3" indent="-349250">
              <a:spcAft>
                <a:spcPts val="600"/>
              </a:spcAft>
              <a:buFont typeface="Wingdings" panose="05000000000000000000" pitchFamily="2" charset="2"/>
              <a:buChar char="§"/>
            </a:pPr>
            <a:r>
              <a:rPr lang="en-US" sz="2400" dirty="0">
                <a:latin typeface="Century Gothic" panose="020B0502020202020204" pitchFamily="34" charset="0"/>
              </a:rPr>
              <a:t>Primary healthcare center</a:t>
            </a:r>
          </a:p>
          <a:p>
            <a:pPr marL="914400" lvl="1" indent="-457200">
              <a:spcAft>
                <a:spcPts val="600"/>
              </a:spcAft>
              <a:buFont typeface="+mj-lt"/>
              <a:buAutoNum type="romanLcPeriod"/>
            </a:pPr>
            <a:r>
              <a:rPr lang="en-US" dirty="0">
                <a:latin typeface="Century Gothic" panose="020B0502020202020204" pitchFamily="34" charset="0"/>
              </a:rPr>
              <a:t>Secondary level of care</a:t>
            </a:r>
          </a:p>
          <a:p>
            <a:pPr marL="914400" lvl="1" indent="-457200">
              <a:spcAft>
                <a:spcPts val="600"/>
              </a:spcAft>
              <a:buFont typeface="+mj-lt"/>
              <a:buAutoNum type="romanLcPeriod"/>
            </a:pPr>
            <a:r>
              <a:rPr lang="en-US" dirty="0">
                <a:latin typeface="Century Gothic" panose="020B0502020202020204" pitchFamily="34" charset="0"/>
              </a:rPr>
              <a:t>Tertiary level of care</a:t>
            </a:r>
          </a:p>
          <a:p>
            <a:pPr marL="1492250" lvl="3" indent="-349250">
              <a:spcAft>
                <a:spcPts val="600"/>
              </a:spcAft>
              <a:buFont typeface="Wingdings" panose="05000000000000000000" pitchFamily="2" charset="2"/>
              <a:buChar char="§"/>
            </a:pPr>
            <a:r>
              <a:rPr lang="en-US" sz="2400" dirty="0">
                <a:latin typeface="Century Gothic" panose="020B0502020202020204" pitchFamily="34" charset="0"/>
              </a:rPr>
              <a:t>Teaching hospital  </a:t>
            </a:r>
          </a:p>
          <a:p>
            <a:pPr marL="1492250" lvl="3" indent="-349250">
              <a:spcAft>
                <a:spcPts val="600"/>
              </a:spcAft>
              <a:buFont typeface="Wingdings" panose="05000000000000000000" pitchFamily="2" charset="2"/>
              <a:buChar char="§"/>
            </a:pPr>
            <a:r>
              <a:rPr lang="en-US" sz="2400" dirty="0">
                <a:latin typeface="Century Gothic" panose="020B0502020202020204" pitchFamily="34" charset="0"/>
              </a:rPr>
              <a:t>Specialized hospital </a:t>
            </a:r>
          </a:p>
          <a:p>
            <a:pPr marL="2057400" lvl="4" indent="-336550">
              <a:spcAft>
                <a:spcPts val="600"/>
              </a:spcAft>
              <a:buFont typeface="Arial" panose="020B0604020202020204" pitchFamily="34" charset="0"/>
              <a:buChar char="•"/>
              <a:tabLst>
                <a:tab pos="1949450" algn="l"/>
              </a:tabLst>
            </a:pPr>
            <a:r>
              <a:rPr lang="en-US" sz="2400" dirty="0">
                <a:latin typeface="Century Gothic" panose="020B0502020202020204" pitchFamily="34" charset="0"/>
              </a:rPr>
              <a:t>Ophthalmological center</a:t>
            </a:r>
          </a:p>
          <a:p>
            <a:pPr marL="2057400" lvl="4" indent="-336550">
              <a:spcAft>
                <a:spcPts val="600"/>
              </a:spcAft>
              <a:buFont typeface="Arial" panose="020B0604020202020204" pitchFamily="34" charset="0"/>
              <a:buChar char="•"/>
              <a:tabLst>
                <a:tab pos="1949450" algn="l"/>
              </a:tabLst>
            </a:pPr>
            <a:r>
              <a:rPr lang="en-US" sz="2400" dirty="0">
                <a:latin typeface="Century Gothic" panose="020B0502020202020204" pitchFamily="34" charset="0"/>
              </a:rPr>
              <a:t>ENT/otorhinolaryngology </a:t>
            </a:r>
          </a:p>
          <a:p>
            <a:pPr marL="2057400" lvl="4" indent="-336550">
              <a:spcAft>
                <a:spcPts val="600"/>
              </a:spcAft>
              <a:buFont typeface="Arial" panose="020B0604020202020204" pitchFamily="34" charset="0"/>
              <a:buChar char="•"/>
              <a:tabLst>
                <a:tab pos="1949450" algn="l"/>
              </a:tabLst>
            </a:pPr>
            <a:r>
              <a:rPr lang="en-US" sz="2400" dirty="0">
                <a:latin typeface="Century Gothic" panose="020B0502020202020204" pitchFamily="34" charset="0"/>
              </a:rPr>
              <a:t>Orthopedic</a:t>
            </a:r>
          </a:p>
          <a:p>
            <a:pPr marL="2057400" lvl="4" indent="-336550">
              <a:spcAft>
                <a:spcPts val="600"/>
              </a:spcAft>
              <a:buFont typeface="Arial" panose="020B0604020202020204" pitchFamily="34" charset="0"/>
              <a:buChar char="•"/>
              <a:tabLst>
                <a:tab pos="1949450" algn="l"/>
              </a:tabLst>
            </a:pPr>
            <a:r>
              <a:rPr lang="en-US" sz="2400" dirty="0">
                <a:latin typeface="Century Gothic" panose="020B0502020202020204" pitchFamily="34" charset="0"/>
              </a:rPr>
              <a:t>Neuropsychiatric</a:t>
            </a:r>
            <a:r>
              <a:rPr lang="en-US" sz="2400" dirty="0">
                <a:solidFill>
                  <a:srgbClr val="C00000"/>
                </a:solidFill>
                <a:latin typeface="Century Gothic" panose="020B0502020202020204" pitchFamily="34" charset="0"/>
              </a:rPr>
              <a:t> </a:t>
            </a:r>
          </a:p>
          <a:p>
            <a:pPr marL="514350" indent="-514350">
              <a:buFont typeface="+mj-lt"/>
              <a:buAutoNum type="romanLcPeriod"/>
            </a:pPr>
            <a:endParaRPr lang="en-US" sz="2000" dirty="0"/>
          </a:p>
          <a:p>
            <a:r>
              <a:rPr lang="en-US" sz="2400" dirty="0"/>
              <a:t> </a:t>
            </a:r>
          </a:p>
          <a:p>
            <a:pPr marL="514350" indent="-514350">
              <a:buFont typeface="+mj-lt"/>
              <a:buAutoNum type="arabicPeriod"/>
            </a:pPr>
            <a:endParaRPr lang="en-US" sz="18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a:xfrm>
            <a:off x="561845" y="1143986"/>
            <a:ext cx="6629400" cy="837214"/>
          </a:xfrm>
        </p:spPr>
        <p:txBody>
          <a:bodyPr/>
          <a:lstStyle/>
          <a:p>
            <a:r>
              <a:rPr lang="en-US" dirty="0"/>
              <a:t>10. Hospital/clinic level</a:t>
            </a:r>
          </a:p>
        </p:txBody>
      </p:sp>
    </p:spTree>
    <p:extLst>
      <p:ext uri="{BB962C8B-B14F-4D97-AF65-F5344CB8AC3E}">
        <p14:creationId xmlns:p14="http://schemas.microsoft.com/office/powerpoint/2010/main" val="293781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Outline</a:t>
            </a:r>
          </a:p>
        </p:txBody>
      </p:sp>
      <p:sp>
        <p:nvSpPr>
          <p:cNvPr id="6" name="Text Placeholder 5"/>
          <p:cNvSpPr>
            <a:spLocks noGrp="1"/>
          </p:cNvSpPr>
          <p:nvPr>
            <p:ph type="body" sz="quarter" idx="10"/>
          </p:nvPr>
        </p:nvSpPr>
        <p:spPr>
          <a:xfrm>
            <a:off x="762001" y="2209800"/>
            <a:ext cx="8724024" cy="4002990"/>
          </a:xfrm>
        </p:spPr>
        <p:txBody>
          <a:bodyPr/>
          <a:lstStyle/>
          <a:p>
            <a:pPr marL="457200" indent="-457200">
              <a:spcAft>
                <a:spcPts val="1800"/>
              </a:spcAft>
              <a:buFont typeface="Wingdings" panose="05000000000000000000" pitchFamily="2" charset="2"/>
              <a:buChar char="§"/>
            </a:pPr>
            <a:r>
              <a:rPr lang="en-US" sz="3200" dirty="0"/>
              <a:t>Steps to establish a master </a:t>
            </a:r>
            <a:br>
              <a:rPr lang="en-US" sz="3200" dirty="0"/>
            </a:br>
            <a:r>
              <a:rPr lang="en-US" sz="3200" dirty="0"/>
              <a:t>facility list (MFL)</a:t>
            </a:r>
          </a:p>
          <a:p>
            <a:pPr marL="457200" indent="-457200">
              <a:spcAft>
                <a:spcPts val="1800"/>
              </a:spcAft>
              <a:buFont typeface="Wingdings" panose="05000000000000000000" pitchFamily="2" charset="2"/>
              <a:buChar char="§"/>
            </a:pPr>
            <a:r>
              <a:rPr lang="en-US" sz="3200" dirty="0"/>
              <a:t>Data in the health facility registry (HFR)</a:t>
            </a:r>
          </a:p>
          <a:p>
            <a:pPr marL="457200" indent="-457200">
              <a:spcAft>
                <a:spcPts val="1800"/>
              </a:spcAft>
              <a:buFont typeface="Wingdings" panose="05000000000000000000" pitchFamily="2" charset="2"/>
              <a:buChar char="§"/>
            </a:pPr>
            <a:r>
              <a:rPr lang="en-US" sz="3200" dirty="0"/>
              <a:t>Hospital and clinic data collection form </a:t>
            </a:r>
          </a:p>
          <a:p>
            <a:pPr marL="457200" indent="-457200">
              <a:spcAft>
                <a:spcPts val="1800"/>
              </a:spcAft>
              <a:buFont typeface="Wingdings" panose="05000000000000000000" pitchFamily="2" charset="2"/>
              <a:buChar char="§"/>
            </a:pPr>
            <a:r>
              <a:rPr lang="en-US" sz="3200" dirty="0"/>
              <a:t>Data definitions for signature domain</a:t>
            </a:r>
          </a:p>
          <a:p>
            <a:pPr marL="457200" indent="-457200">
              <a:spcAft>
                <a:spcPts val="1800"/>
              </a:spcAft>
              <a:buFont typeface="Wingdings" panose="05000000000000000000" pitchFamily="2" charset="2"/>
              <a:buChar char="§"/>
            </a:pPr>
            <a:r>
              <a:rPr lang="en-US" sz="3200" dirty="0"/>
              <a:t>Data definitions for service domain</a:t>
            </a:r>
          </a:p>
          <a:p>
            <a:pPr marL="457200" indent="-457200">
              <a:spcAft>
                <a:spcPts val="600"/>
              </a:spcAft>
              <a:buFont typeface="Wingdings" panose="05000000000000000000" pitchFamily="2" charset="2"/>
              <a:buChar char="§"/>
            </a:pPr>
            <a:r>
              <a:rPr lang="en-US" sz="3200" dirty="0"/>
              <a:t>Quiz</a:t>
            </a:r>
          </a:p>
          <a:p>
            <a:pPr>
              <a:spcAft>
                <a:spcPts val="600"/>
              </a:spcAft>
            </a:pPr>
            <a:endParaRPr lang="en-US" dirty="0"/>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11529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990600" y="2265581"/>
            <a:ext cx="9344155" cy="4155389"/>
          </a:xfrm>
        </p:spPr>
        <p:txBody>
          <a:bodyPr/>
          <a:lstStyle/>
          <a:p>
            <a:pPr marL="806450" indent="-349250">
              <a:spcAft>
                <a:spcPts val="1200"/>
              </a:spcAft>
              <a:buFont typeface="+mj-lt"/>
              <a:buAutoNum type="romanLcPeriod"/>
            </a:pPr>
            <a:r>
              <a:rPr lang="en-US" dirty="0"/>
              <a:t>Public</a:t>
            </a:r>
          </a:p>
          <a:p>
            <a:pPr marL="1317625" lvl="2" indent="-349250">
              <a:spcAft>
                <a:spcPts val="1200"/>
              </a:spcAft>
              <a:buFont typeface="Wingdings" panose="05000000000000000000" pitchFamily="2" charset="2"/>
              <a:buChar char="§"/>
            </a:pPr>
            <a:r>
              <a:rPr lang="en-US" sz="2800" dirty="0"/>
              <a:t>Local government</a:t>
            </a:r>
          </a:p>
          <a:p>
            <a:pPr marL="1317625" lvl="2" indent="-349250">
              <a:spcAft>
                <a:spcPts val="1200"/>
              </a:spcAft>
              <a:buFont typeface="Wingdings" panose="05000000000000000000" pitchFamily="2" charset="2"/>
              <a:buChar char="§"/>
            </a:pPr>
            <a:r>
              <a:rPr lang="en-US" sz="2800" dirty="0"/>
              <a:t>State government</a:t>
            </a:r>
          </a:p>
          <a:p>
            <a:pPr marL="1317625" lvl="2" indent="-349250">
              <a:spcAft>
                <a:spcPts val="1200"/>
              </a:spcAft>
              <a:buFont typeface="Wingdings" panose="05000000000000000000" pitchFamily="2" charset="2"/>
              <a:buChar char="§"/>
            </a:pPr>
            <a:r>
              <a:rPr lang="en-US" sz="2800" dirty="0"/>
              <a:t>Federal government</a:t>
            </a:r>
          </a:p>
          <a:p>
            <a:pPr marL="1317625" lvl="2" indent="-349250">
              <a:spcAft>
                <a:spcPts val="1200"/>
              </a:spcAft>
              <a:buFont typeface="Wingdings" panose="05000000000000000000" pitchFamily="2" charset="2"/>
              <a:buChar char="§"/>
            </a:pPr>
            <a:r>
              <a:rPr lang="en-US" sz="2800" dirty="0"/>
              <a:t>Military and paramilitary formations</a:t>
            </a:r>
          </a:p>
          <a:p>
            <a:pPr marL="806450" indent="-349250">
              <a:spcAft>
                <a:spcPts val="1200"/>
              </a:spcAft>
              <a:buFont typeface="+mj-lt"/>
              <a:buAutoNum type="romanLcPeriod" startAt="2"/>
            </a:pPr>
            <a:r>
              <a:rPr lang="en-US" dirty="0"/>
              <a:t>Private</a:t>
            </a:r>
          </a:p>
          <a:p>
            <a:pPr marL="1317625" lvl="2" indent="-349250">
              <a:spcAft>
                <a:spcPts val="1200"/>
              </a:spcAft>
              <a:buFont typeface="Wingdings" panose="05000000000000000000" pitchFamily="2" charset="2"/>
              <a:buChar char="§"/>
            </a:pPr>
            <a:r>
              <a:rPr lang="en-US" sz="2800" dirty="0"/>
              <a:t>For profit  </a:t>
            </a:r>
          </a:p>
          <a:p>
            <a:pPr marL="1317625" lvl="2" indent="-349250">
              <a:spcAft>
                <a:spcPts val="1200"/>
              </a:spcAft>
              <a:buFont typeface="Wingdings" panose="05000000000000000000" pitchFamily="2" charset="2"/>
              <a:buChar char="§"/>
            </a:pPr>
            <a:r>
              <a:rPr lang="en-US" sz="2800" dirty="0"/>
              <a:t>Nonprofit </a:t>
            </a:r>
          </a:p>
          <a:p>
            <a:pPr marL="1257300" lvl="2" indent="-342900">
              <a:buFont typeface="Wingdings" panose="05000000000000000000" pitchFamily="2" charset="2"/>
              <a:buChar char="§"/>
            </a:pPr>
            <a:endParaRPr lang="en-US" dirty="0"/>
          </a:p>
          <a:p>
            <a:pPr marL="514350" indent="-514350">
              <a:buFont typeface="+mj-lt"/>
              <a:buAutoNum type="arabicPeriod"/>
            </a:pPr>
            <a:endParaRPr lang="en-US" sz="2000" dirty="0"/>
          </a:p>
          <a:p>
            <a:pPr marL="514350" indent="-514350">
              <a:buFont typeface="+mj-lt"/>
              <a:buAutoNum type="arabicPeriod"/>
            </a:pPr>
            <a:endParaRPr lang="en-US" sz="20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11. Ownership</a:t>
            </a:r>
          </a:p>
        </p:txBody>
      </p:sp>
    </p:spTree>
    <p:extLst>
      <p:ext uri="{BB962C8B-B14F-4D97-AF65-F5344CB8AC3E}">
        <p14:creationId xmlns:p14="http://schemas.microsoft.com/office/powerpoint/2010/main" val="167064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93976-B709-4B15-B409-F179D87B715A}"/>
              </a:ext>
            </a:extLst>
          </p:cNvPr>
          <p:cNvSpPr>
            <a:spLocks noGrp="1"/>
          </p:cNvSpPr>
          <p:nvPr>
            <p:ph type="title"/>
          </p:nvPr>
        </p:nvSpPr>
        <p:spPr/>
        <p:txBody>
          <a:bodyPr/>
          <a:lstStyle/>
          <a:p>
            <a:r>
              <a:rPr lang="en-US" dirty="0"/>
              <a:t>Signature domain</a:t>
            </a:r>
          </a:p>
        </p:txBody>
      </p:sp>
      <p:pic>
        <p:nvPicPr>
          <p:cNvPr id="4" name="Picture 3">
            <a:extLst>
              <a:ext uri="{FF2B5EF4-FFF2-40B4-BE49-F238E27FC236}">
                <a16:creationId xmlns:a16="http://schemas.microsoft.com/office/drawing/2014/main" id="{4D30B1C0-FE5E-4EB3-ACC4-6F5437DA7184}"/>
              </a:ext>
            </a:extLst>
          </p:cNvPr>
          <p:cNvPicPr>
            <a:picLocks noChangeAspect="1"/>
          </p:cNvPicPr>
          <p:nvPr/>
        </p:nvPicPr>
        <p:blipFill>
          <a:blip r:embed="rId2"/>
          <a:stretch>
            <a:fillRect/>
          </a:stretch>
        </p:blipFill>
        <p:spPr>
          <a:xfrm>
            <a:off x="0" y="2667000"/>
            <a:ext cx="10058400" cy="3718126"/>
          </a:xfrm>
          <a:prstGeom prst="rect">
            <a:avLst/>
          </a:prstGeom>
        </p:spPr>
      </p:pic>
    </p:spTree>
    <p:extLst>
      <p:ext uri="{BB962C8B-B14F-4D97-AF65-F5344CB8AC3E}">
        <p14:creationId xmlns:p14="http://schemas.microsoft.com/office/powerpoint/2010/main" val="2450647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990600" y="2362200"/>
            <a:ext cx="8582155" cy="4155389"/>
          </a:xfrm>
        </p:spPr>
        <p:txBody>
          <a:bodyPr/>
          <a:lstStyle/>
          <a:p>
            <a:pPr marL="574675" indent="-574675">
              <a:lnSpc>
                <a:spcPts val="3400"/>
              </a:lnSpc>
              <a:spcAft>
                <a:spcPts val="600"/>
              </a:spcAft>
              <a:buFont typeface="+mj-lt"/>
              <a:buAutoNum type="arabicPeriod" startAt="12"/>
            </a:pPr>
            <a:r>
              <a:rPr lang="en-US" sz="2600" dirty="0"/>
              <a:t>Physical location (not P.O. box or PMB)</a:t>
            </a:r>
          </a:p>
          <a:p>
            <a:pPr marL="1031875" indent="-339725">
              <a:lnSpc>
                <a:spcPts val="3400"/>
              </a:lnSpc>
              <a:spcAft>
                <a:spcPts val="1200"/>
              </a:spcAft>
              <a:buFont typeface="Wingdings" panose="05000000000000000000" pitchFamily="2" charset="2"/>
              <a:buChar char="§"/>
            </a:pPr>
            <a:r>
              <a:rPr lang="en-US" sz="2600" dirty="0"/>
              <a:t>Physical address of the facility, which includes street and house number for each facility</a:t>
            </a:r>
          </a:p>
          <a:p>
            <a:pPr marL="574675" indent="-574675">
              <a:lnSpc>
                <a:spcPts val="3400"/>
              </a:lnSpc>
              <a:spcAft>
                <a:spcPts val="600"/>
              </a:spcAft>
              <a:buFont typeface="+mj-lt"/>
              <a:buAutoNum type="arabicPeriod" startAt="13"/>
            </a:pPr>
            <a:r>
              <a:rPr lang="en-US" sz="2600" dirty="0"/>
              <a:t>Postal address</a:t>
            </a:r>
          </a:p>
          <a:p>
            <a:pPr marL="1031875" indent="-339725">
              <a:lnSpc>
                <a:spcPts val="3400"/>
              </a:lnSpc>
              <a:spcAft>
                <a:spcPts val="1200"/>
              </a:spcAft>
              <a:buFont typeface="Wingdings" panose="05000000000000000000" pitchFamily="2" charset="2"/>
              <a:buChar char="§"/>
            </a:pPr>
            <a:r>
              <a:rPr lang="en-US" sz="2600" dirty="0"/>
              <a:t>The postal address is the official address for mail and should include P.O. box and town (for example: P.O. Box 25, Ado-</a:t>
            </a:r>
            <a:r>
              <a:rPr lang="en-US" sz="2600" dirty="0" err="1"/>
              <a:t>Awaye</a:t>
            </a:r>
            <a:r>
              <a:rPr lang="en-US" sz="2600" dirty="0"/>
              <a:t>)</a:t>
            </a:r>
          </a:p>
          <a:p>
            <a:pPr marL="574675" indent="-574675">
              <a:lnSpc>
                <a:spcPts val="3400"/>
              </a:lnSpc>
              <a:spcAft>
                <a:spcPts val="600"/>
              </a:spcAft>
              <a:buFont typeface="+mj-lt"/>
              <a:buAutoNum type="arabicPeriod" startAt="14"/>
            </a:pPr>
            <a:r>
              <a:rPr lang="en-US" sz="2600" dirty="0"/>
              <a:t>GPS coordinates </a:t>
            </a:r>
          </a:p>
          <a:p>
            <a:pPr marL="1031875" indent="-339725">
              <a:lnSpc>
                <a:spcPts val="3400"/>
              </a:lnSpc>
              <a:spcAft>
                <a:spcPts val="600"/>
              </a:spcAft>
              <a:buFont typeface="Wingdings" panose="05000000000000000000" pitchFamily="2" charset="2"/>
              <a:buChar char="§"/>
            </a:pPr>
            <a:r>
              <a:rPr lang="en-US" sz="2600" dirty="0"/>
              <a:t>Longitude and latitude coordinates</a:t>
            </a:r>
          </a:p>
          <a:p>
            <a:endParaRPr lang="en-US" sz="2400" dirty="0"/>
          </a:p>
          <a:p>
            <a:r>
              <a:rPr lang="en-US" sz="2400" dirty="0"/>
              <a:t>	</a:t>
            </a:r>
            <a:endParaRPr lang="en-US" sz="2400" dirty="0">
              <a:solidFill>
                <a:srgbClr val="C00000"/>
              </a:solidFill>
            </a:endParaRPr>
          </a:p>
          <a:p>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a:xfrm>
            <a:off x="561845" y="1143986"/>
            <a:ext cx="6629400" cy="837214"/>
          </a:xfrm>
        </p:spPr>
        <p:txBody>
          <a:bodyPr/>
          <a:lstStyle/>
          <a:p>
            <a:r>
              <a:rPr lang="en-US" dirty="0"/>
              <a:t>Location</a:t>
            </a:r>
          </a:p>
        </p:txBody>
      </p:sp>
    </p:spTree>
    <p:extLst>
      <p:ext uri="{BB962C8B-B14F-4D97-AF65-F5344CB8AC3E}">
        <p14:creationId xmlns:p14="http://schemas.microsoft.com/office/powerpoint/2010/main" val="86954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540236" y="1978218"/>
            <a:ext cx="9420355" cy="4702977"/>
          </a:xfrm>
        </p:spPr>
        <p:txBody>
          <a:bodyPr/>
          <a:lstStyle/>
          <a:p>
            <a:pPr marL="574675" indent="-574675">
              <a:lnSpc>
                <a:spcPts val="3400"/>
              </a:lnSpc>
              <a:spcAft>
                <a:spcPts val="600"/>
              </a:spcAft>
              <a:buFont typeface="+mj-lt"/>
              <a:buAutoNum type="arabicPeriod" startAt="12"/>
            </a:pPr>
            <a:r>
              <a:rPr lang="en-US" sz="2600" dirty="0"/>
              <a:t>Physical location (not P.O. box or PMB)</a:t>
            </a:r>
          </a:p>
          <a:p>
            <a:pPr marL="1031875" indent="-339725">
              <a:lnSpc>
                <a:spcPts val="3400"/>
              </a:lnSpc>
              <a:spcAft>
                <a:spcPts val="1200"/>
              </a:spcAft>
              <a:buFont typeface="Wingdings" panose="05000000000000000000" pitchFamily="2" charset="2"/>
              <a:buChar char="§"/>
            </a:pPr>
            <a:r>
              <a:rPr lang="en-US" sz="2600" dirty="0"/>
              <a:t>Physical address of the facility, which includes street and house number for each facility</a:t>
            </a:r>
          </a:p>
          <a:p>
            <a:pPr marL="573088" indent="-573088">
              <a:spcAft>
                <a:spcPts val="600"/>
              </a:spcAft>
              <a:buFont typeface="+mj-lt"/>
              <a:buAutoNum type="arabicPeriod" startAt="16"/>
            </a:pPr>
            <a:r>
              <a:rPr lang="en-US" sz="2600" dirty="0"/>
              <a:t>Phone number (official)</a:t>
            </a:r>
          </a:p>
          <a:p>
            <a:pPr marL="573088" indent="-573088">
              <a:spcAft>
                <a:spcPts val="600"/>
              </a:spcAft>
              <a:buFont typeface="+mj-lt"/>
              <a:buAutoNum type="arabicPeriod" startAt="16"/>
            </a:pPr>
            <a:r>
              <a:rPr lang="en-US" sz="2600" dirty="0"/>
              <a:t>Alternate number</a:t>
            </a:r>
          </a:p>
          <a:p>
            <a:pPr marL="573088" indent="-573088">
              <a:spcAft>
                <a:spcPts val="600"/>
              </a:spcAft>
              <a:buFont typeface="+mj-lt"/>
              <a:buAutoNum type="arabicPeriod" startAt="16"/>
            </a:pPr>
            <a:r>
              <a:rPr lang="en-US" sz="2600" dirty="0"/>
              <a:t>Email address (official)</a:t>
            </a:r>
          </a:p>
          <a:p>
            <a:pPr marL="1023938" indent="-341313">
              <a:spcAft>
                <a:spcPts val="600"/>
              </a:spcAft>
              <a:buFont typeface="Wingdings" panose="05000000000000000000" pitchFamily="2" charset="2"/>
              <a:buChar char="§"/>
            </a:pPr>
            <a:r>
              <a:rPr lang="en-US" sz="2600" kern="1200" dirty="0"/>
              <a:t>Type in the general email contact of the facility. </a:t>
            </a:r>
            <a:r>
              <a:rPr lang="en-US" sz="2600" b="1" kern="1200" dirty="0"/>
              <a:t>Example</a:t>
            </a:r>
            <a:r>
              <a:rPr lang="en-US" sz="2600" kern="1200" dirty="0"/>
              <a:t>: </a:t>
            </a:r>
            <a:r>
              <a:rPr lang="en-US" sz="2600" kern="1200" dirty="0">
                <a:hlinkClick r:id="rId2"/>
              </a:rPr>
              <a:t>info_babaginaPHC@</a:t>
            </a:r>
            <a:r>
              <a:rPr lang="en-US" sz="2600" i="1" kern="1200" dirty="0">
                <a:hlinkClick r:id="rId2"/>
              </a:rPr>
              <a:t>state_name</a:t>
            </a:r>
            <a:r>
              <a:rPr lang="en-US" sz="2600" kern="1200" dirty="0">
                <a:hlinkClick r:id="rId2"/>
              </a:rPr>
              <a:t>.gov.ng</a:t>
            </a:r>
            <a:endParaRPr lang="en-US" sz="2600" dirty="0"/>
          </a:p>
          <a:p>
            <a:pPr marL="573088" indent="-573088">
              <a:spcAft>
                <a:spcPts val="600"/>
              </a:spcAft>
              <a:buFont typeface="+mj-lt"/>
              <a:buAutoNum type="arabicPeriod" startAt="19"/>
            </a:pPr>
            <a:r>
              <a:rPr lang="en-US" sz="2600" dirty="0"/>
              <a:t>Website</a:t>
            </a:r>
          </a:p>
          <a:p>
            <a:pPr marL="1023938" indent="-341313">
              <a:spcAft>
                <a:spcPts val="600"/>
              </a:spcAft>
              <a:buFont typeface="Wingdings" panose="05000000000000000000" pitchFamily="2" charset="2"/>
              <a:buChar char="§"/>
            </a:pPr>
            <a:r>
              <a:rPr lang="en-US" sz="2600" dirty="0"/>
              <a:t>This is the official website of the facility or organization managing the facility where more information about the facility can be found.</a:t>
            </a:r>
          </a:p>
          <a:p>
            <a:pPr marL="514350" indent="-514350">
              <a:buFont typeface="+mj-lt"/>
              <a:buAutoNum type="arabicPeriod"/>
            </a:pPr>
            <a:endParaRPr lang="en-US" sz="24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Contacts</a:t>
            </a:r>
          </a:p>
        </p:txBody>
      </p:sp>
    </p:spTree>
    <p:extLst>
      <p:ext uri="{BB962C8B-B14F-4D97-AF65-F5344CB8AC3E}">
        <p14:creationId xmlns:p14="http://schemas.microsoft.com/office/powerpoint/2010/main" val="1312916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3" name="Text Placeholder 2">
            <a:extLst>
              <a:ext uri="{FF2B5EF4-FFF2-40B4-BE49-F238E27FC236}">
                <a16:creationId xmlns:a16="http://schemas.microsoft.com/office/drawing/2014/main" id="{105A7F27-5EE5-443B-B4F5-36D237C80B23}"/>
              </a:ext>
            </a:extLst>
          </p:cNvPr>
          <p:cNvSpPr>
            <a:spLocks noGrp="1"/>
          </p:cNvSpPr>
          <p:nvPr>
            <p:ph type="body" sz="quarter" idx="10"/>
          </p:nvPr>
        </p:nvSpPr>
        <p:spPr>
          <a:xfrm>
            <a:off x="762000" y="2362200"/>
            <a:ext cx="9144000" cy="4155389"/>
          </a:xfrm>
        </p:spPr>
        <p:txBody>
          <a:bodyPr/>
          <a:lstStyle/>
          <a:p>
            <a:pPr marL="573088" indent="-573088">
              <a:spcAft>
                <a:spcPts val="600"/>
              </a:spcAft>
              <a:buFont typeface="+mj-lt"/>
              <a:buAutoNum type="arabicPeriod" startAt="20"/>
            </a:pPr>
            <a:r>
              <a:rPr lang="en-US" sz="2600" dirty="0"/>
              <a:t>Days of operation</a:t>
            </a:r>
          </a:p>
          <a:p>
            <a:pPr marL="1023938" indent="-341313">
              <a:spcAft>
                <a:spcPts val="1200"/>
              </a:spcAft>
              <a:buFont typeface="Wingdings" panose="05000000000000000000" pitchFamily="2" charset="2"/>
              <a:buChar char="§"/>
            </a:pPr>
            <a:r>
              <a:rPr lang="en-US" sz="2600" dirty="0"/>
              <a:t>This describe days when the facility provides services (Monday, Tuesday, …, Sunday)</a:t>
            </a:r>
          </a:p>
          <a:p>
            <a:pPr marL="573088" indent="-573088">
              <a:spcAft>
                <a:spcPts val="600"/>
              </a:spcAft>
              <a:buFont typeface="+mj-lt"/>
              <a:buAutoNum type="arabicPeriod" startAt="21"/>
            </a:pPr>
            <a:r>
              <a:rPr lang="en-US" sz="2600" dirty="0"/>
              <a:t>Hours of operation</a:t>
            </a:r>
          </a:p>
          <a:p>
            <a:pPr marL="1023938" indent="-341313">
              <a:spcAft>
                <a:spcPts val="600"/>
              </a:spcAft>
              <a:buFont typeface="Wingdings" panose="05000000000000000000" pitchFamily="2" charset="2"/>
              <a:buChar char="§"/>
            </a:pPr>
            <a:r>
              <a:rPr lang="en-US" sz="2600" dirty="0"/>
              <a:t>This describes operating hours for the facility. </a:t>
            </a:r>
            <a:br>
              <a:rPr lang="en-US" sz="2600" dirty="0"/>
            </a:br>
            <a:r>
              <a:rPr lang="en-US" sz="2600" dirty="0"/>
              <a:t>There are two options for this data element:</a:t>
            </a:r>
          </a:p>
          <a:p>
            <a:pPr marL="1597025" lvl="3" indent="-341313">
              <a:spcAft>
                <a:spcPts val="600"/>
              </a:spcAft>
              <a:buFont typeface="Arial" panose="020B0604020202020204" pitchFamily="34" charset="0"/>
              <a:buChar char="•"/>
            </a:pPr>
            <a:r>
              <a:rPr lang="en-US" sz="2600" dirty="0"/>
              <a:t>24 hours</a:t>
            </a:r>
          </a:p>
          <a:p>
            <a:pPr marL="1597025" lvl="3" indent="-341313">
              <a:spcAft>
                <a:spcPts val="600"/>
              </a:spcAft>
              <a:buFont typeface="Arial" panose="020B0604020202020204" pitchFamily="34" charset="0"/>
              <a:buChar char="•"/>
            </a:pPr>
            <a:r>
              <a:rPr lang="en-US" sz="2600" dirty="0"/>
              <a:t>Or specify hours of operation: for example, </a:t>
            </a:r>
            <a:br>
              <a:rPr lang="en-US" sz="2600" dirty="0"/>
            </a:br>
            <a:r>
              <a:rPr lang="en-US" sz="2600" b="1" dirty="0"/>
              <a:t>8am–4pm</a:t>
            </a:r>
          </a:p>
          <a:p>
            <a:endParaRPr lang="en-US" dirty="0"/>
          </a:p>
          <a:p>
            <a:pPr marL="514350" indent="-514350">
              <a:buFont typeface="+mj-lt"/>
              <a:buAutoNum type="arabicPeriod"/>
            </a:pPr>
            <a:endParaRPr lang="en-US" sz="2400" dirty="0"/>
          </a:p>
          <a:p>
            <a:pPr marL="514350" indent="-514350">
              <a:buFont typeface="+mj-lt"/>
              <a:buAutoNum type="arabicPeriod"/>
            </a:pPr>
            <a:endParaRPr lang="en-US" sz="2400" dirty="0"/>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Open times</a:t>
            </a:r>
          </a:p>
        </p:txBody>
      </p:sp>
    </p:spTree>
    <p:extLst>
      <p:ext uri="{BB962C8B-B14F-4D97-AF65-F5344CB8AC3E}">
        <p14:creationId xmlns:p14="http://schemas.microsoft.com/office/powerpoint/2010/main" val="35391453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a:xfrm>
            <a:off x="575586" y="1202601"/>
            <a:ext cx="6629400" cy="837214"/>
          </a:xfrm>
        </p:spPr>
        <p:txBody>
          <a:bodyPr/>
          <a:lstStyle/>
          <a:p>
            <a:r>
              <a:rPr lang="en-US" dirty="0"/>
              <a:t>22. Operational status</a:t>
            </a:r>
          </a:p>
        </p:txBody>
      </p:sp>
      <p:sp>
        <p:nvSpPr>
          <p:cNvPr id="11" name="Text Placeholder 2">
            <a:extLst>
              <a:ext uri="{FF2B5EF4-FFF2-40B4-BE49-F238E27FC236}">
                <a16:creationId xmlns:a16="http://schemas.microsoft.com/office/drawing/2014/main" id="{75A3372F-2496-4667-B606-751BE4A4E30C}"/>
              </a:ext>
            </a:extLst>
          </p:cNvPr>
          <p:cNvSpPr>
            <a:spLocks noGrp="1"/>
          </p:cNvSpPr>
          <p:nvPr>
            <p:ph type="body" sz="quarter" idx="10"/>
          </p:nvPr>
        </p:nvSpPr>
        <p:spPr>
          <a:xfrm>
            <a:off x="402093" y="2590800"/>
            <a:ext cx="9254214" cy="3810000"/>
          </a:xfrm>
        </p:spPr>
        <p:txBody>
          <a:bodyPr/>
          <a:lstStyle/>
          <a:p>
            <a:pPr marL="914400" lvl="1" indent="-457200">
              <a:lnSpc>
                <a:spcPct val="150000"/>
              </a:lnSpc>
              <a:spcAft>
                <a:spcPts val="600"/>
              </a:spcAft>
              <a:buFont typeface="Wingdings" panose="05000000000000000000" pitchFamily="2" charset="2"/>
              <a:buChar char="§"/>
            </a:pPr>
            <a:r>
              <a:rPr lang="en-US" sz="2800" dirty="0"/>
              <a:t>Operational</a:t>
            </a:r>
            <a:endParaRPr lang="en-NG" sz="2800" dirty="0"/>
          </a:p>
          <a:p>
            <a:pPr marL="914400" lvl="1" indent="-457200">
              <a:lnSpc>
                <a:spcPct val="150000"/>
              </a:lnSpc>
              <a:spcAft>
                <a:spcPts val="600"/>
              </a:spcAft>
              <a:buFont typeface="Wingdings" panose="05000000000000000000" pitchFamily="2" charset="2"/>
              <a:buChar char="§"/>
            </a:pPr>
            <a:r>
              <a:rPr lang="en-US" sz="2800" dirty="0"/>
              <a:t>Pending operational — under construction</a:t>
            </a:r>
          </a:p>
          <a:p>
            <a:pPr marL="914400" lvl="1" indent="-457200">
              <a:lnSpc>
                <a:spcPct val="150000"/>
              </a:lnSpc>
              <a:spcAft>
                <a:spcPts val="600"/>
              </a:spcAft>
              <a:buFont typeface="Wingdings" panose="05000000000000000000" pitchFamily="2" charset="2"/>
              <a:buChar char="§"/>
            </a:pPr>
            <a:r>
              <a:rPr lang="en-US" sz="2800" dirty="0"/>
              <a:t>Pending operational — construction complete </a:t>
            </a:r>
            <a:endParaRPr lang="en-NG" sz="2800" dirty="0"/>
          </a:p>
          <a:p>
            <a:pPr marL="914400" lvl="1" indent="-457200">
              <a:lnSpc>
                <a:spcPct val="150000"/>
              </a:lnSpc>
              <a:spcAft>
                <a:spcPts val="600"/>
              </a:spcAft>
              <a:buFont typeface="Wingdings" panose="05000000000000000000" pitchFamily="2" charset="2"/>
              <a:buChar char="§"/>
            </a:pPr>
            <a:r>
              <a:rPr lang="en-US" sz="2800" dirty="0"/>
              <a:t>Closed (temporary)</a:t>
            </a:r>
          </a:p>
          <a:p>
            <a:pPr marL="914400" lvl="1" indent="-457200">
              <a:lnSpc>
                <a:spcPct val="150000"/>
              </a:lnSpc>
              <a:spcAft>
                <a:spcPts val="600"/>
              </a:spcAft>
              <a:buFont typeface="Wingdings" panose="05000000000000000000" pitchFamily="2" charset="2"/>
              <a:buChar char="§"/>
            </a:pPr>
            <a:r>
              <a:rPr lang="en-US" sz="2800" dirty="0"/>
              <a:t>Closed</a:t>
            </a:r>
          </a:p>
        </p:txBody>
      </p:sp>
    </p:spTree>
    <p:extLst>
      <p:ext uri="{BB962C8B-B14F-4D97-AF65-F5344CB8AC3E}">
        <p14:creationId xmlns:p14="http://schemas.microsoft.com/office/powerpoint/2010/main" val="1316674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a:xfrm>
            <a:off x="561845" y="1143986"/>
            <a:ext cx="6629400" cy="837214"/>
          </a:xfrm>
        </p:spPr>
        <p:txBody>
          <a:bodyPr/>
          <a:lstStyle/>
          <a:p>
            <a:r>
              <a:rPr lang="en-US" dirty="0"/>
              <a:t>23. Registration status</a:t>
            </a:r>
          </a:p>
        </p:txBody>
      </p:sp>
      <p:sp>
        <p:nvSpPr>
          <p:cNvPr id="11" name="Text Placeholder 2">
            <a:extLst>
              <a:ext uri="{FF2B5EF4-FFF2-40B4-BE49-F238E27FC236}">
                <a16:creationId xmlns:a16="http://schemas.microsoft.com/office/drawing/2014/main" id="{E0E792AF-ECBE-4FD2-8929-D24A1472862D}"/>
              </a:ext>
            </a:extLst>
          </p:cNvPr>
          <p:cNvSpPr>
            <a:spLocks noGrp="1"/>
          </p:cNvSpPr>
          <p:nvPr>
            <p:ph type="body" sz="quarter" idx="10"/>
          </p:nvPr>
        </p:nvSpPr>
        <p:spPr>
          <a:xfrm>
            <a:off x="762000" y="2514600"/>
            <a:ext cx="8963155" cy="3657600"/>
          </a:xfrm>
        </p:spPr>
        <p:txBody>
          <a:bodyPr/>
          <a:lstStyle/>
          <a:p>
            <a:pPr marL="914400" lvl="1" indent="-457200">
              <a:lnSpc>
                <a:spcPct val="150000"/>
              </a:lnSpc>
              <a:spcAft>
                <a:spcPts val="600"/>
              </a:spcAft>
              <a:buFont typeface="Wingdings" panose="05000000000000000000" pitchFamily="2" charset="2"/>
              <a:buChar char="§"/>
            </a:pPr>
            <a:r>
              <a:rPr lang="en-US" sz="2800" dirty="0"/>
              <a:t>Provisionally registered </a:t>
            </a:r>
            <a:endParaRPr lang="en-NG" sz="2800" dirty="0"/>
          </a:p>
          <a:p>
            <a:pPr marL="914400" lvl="1" indent="-457200">
              <a:lnSpc>
                <a:spcPct val="150000"/>
              </a:lnSpc>
              <a:spcAft>
                <a:spcPts val="600"/>
              </a:spcAft>
              <a:buFont typeface="Wingdings" panose="05000000000000000000" pitchFamily="2" charset="2"/>
              <a:buChar char="§"/>
            </a:pPr>
            <a:r>
              <a:rPr lang="en-US" sz="2800" dirty="0"/>
              <a:t>Pending registration </a:t>
            </a:r>
            <a:endParaRPr lang="en-NG" sz="2800" dirty="0"/>
          </a:p>
          <a:p>
            <a:pPr marL="914400" lvl="1" indent="-457200">
              <a:lnSpc>
                <a:spcPct val="150000"/>
              </a:lnSpc>
              <a:spcAft>
                <a:spcPts val="600"/>
              </a:spcAft>
              <a:buFont typeface="Wingdings" panose="05000000000000000000" pitchFamily="2" charset="2"/>
              <a:buChar char="§"/>
            </a:pPr>
            <a:r>
              <a:rPr lang="en-US" sz="2800" dirty="0"/>
              <a:t>Registered </a:t>
            </a:r>
            <a:endParaRPr lang="en-NG" sz="2800" dirty="0"/>
          </a:p>
          <a:p>
            <a:pPr marL="914400" lvl="1" indent="-457200">
              <a:lnSpc>
                <a:spcPct val="150000"/>
              </a:lnSpc>
              <a:spcAft>
                <a:spcPts val="600"/>
              </a:spcAft>
              <a:buFont typeface="Wingdings" panose="05000000000000000000" pitchFamily="2" charset="2"/>
              <a:buChar char="§"/>
            </a:pPr>
            <a:r>
              <a:rPr lang="en-US" sz="2800" dirty="0"/>
              <a:t>Registration suspended </a:t>
            </a:r>
            <a:endParaRPr lang="en-NG" sz="2800" dirty="0"/>
          </a:p>
          <a:p>
            <a:pPr marL="914400" lvl="1" indent="-457200">
              <a:lnSpc>
                <a:spcPct val="150000"/>
              </a:lnSpc>
              <a:spcAft>
                <a:spcPts val="600"/>
              </a:spcAft>
              <a:buFont typeface="Wingdings" panose="05000000000000000000" pitchFamily="2" charset="2"/>
              <a:buChar char="§"/>
            </a:pPr>
            <a:r>
              <a:rPr lang="en-US" sz="2800" dirty="0"/>
              <a:t>Registration cancelled</a:t>
            </a:r>
          </a:p>
        </p:txBody>
      </p:sp>
    </p:spTree>
    <p:extLst>
      <p:ext uri="{BB962C8B-B14F-4D97-AF65-F5344CB8AC3E}">
        <p14:creationId xmlns:p14="http://schemas.microsoft.com/office/powerpoint/2010/main" val="3230814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24. License status</a:t>
            </a:r>
          </a:p>
        </p:txBody>
      </p:sp>
      <p:sp>
        <p:nvSpPr>
          <p:cNvPr id="11" name="Text Placeholder 2">
            <a:extLst>
              <a:ext uri="{FF2B5EF4-FFF2-40B4-BE49-F238E27FC236}">
                <a16:creationId xmlns:a16="http://schemas.microsoft.com/office/drawing/2014/main" id="{E0E792AF-ECBE-4FD2-8929-D24A1472862D}"/>
              </a:ext>
            </a:extLst>
          </p:cNvPr>
          <p:cNvSpPr>
            <a:spLocks noGrp="1"/>
          </p:cNvSpPr>
          <p:nvPr>
            <p:ph type="body" sz="quarter" idx="10"/>
          </p:nvPr>
        </p:nvSpPr>
        <p:spPr>
          <a:xfrm>
            <a:off x="762000" y="2438400"/>
            <a:ext cx="8963155" cy="3657600"/>
          </a:xfrm>
        </p:spPr>
        <p:txBody>
          <a:bodyPr/>
          <a:lstStyle/>
          <a:p>
            <a:pPr marL="914400" lvl="1" indent="-457200">
              <a:lnSpc>
                <a:spcPct val="150000"/>
              </a:lnSpc>
              <a:spcAft>
                <a:spcPts val="600"/>
              </a:spcAft>
              <a:buFont typeface="Wingdings" panose="05000000000000000000" pitchFamily="2" charset="2"/>
              <a:buChar char="§"/>
            </a:pPr>
            <a:r>
              <a:rPr lang="en-US" sz="2800" dirty="0"/>
              <a:t>Licensed</a:t>
            </a:r>
          </a:p>
          <a:p>
            <a:pPr marL="914400" lvl="1" indent="-457200">
              <a:lnSpc>
                <a:spcPct val="150000"/>
              </a:lnSpc>
              <a:spcAft>
                <a:spcPts val="600"/>
              </a:spcAft>
              <a:buFont typeface="Wingdings" panose="05000000000000000000" pitchFamily="2" charset="2"/>
              <a:buChar char="§"/>
            </a:pPr>
            <a:r>
              <a:rPr lang="en-US" sz="2800" dirty="0"/>
              <a:t>Not licensed</a:t>
            </a:r>
          </a:p>
          <a:p>
            <a:pPr marL="914400" lvl="1" indent="-457200">
              <a:lnSpc>
                <a:spcPct val="150000"/>
              </a:lnSpc>
              <a:spcAft>
                <a:spcPts val="600"/>
              </a:spcAft>
              <a:buFont typeface="Wingdings" panose="05000000000000000000" pitchFamily="2" charset="2"/>
              <a:buChar char="§"/>
            </a:pPr>
            <a:r>
              <a:rPr lang="en-US" sz="2800" dirty="0"/>
              <a:t>License cancelled</a:t>
            </a:r>
          </a:p>
        </p:txBody>
      </p:sp>
    </p:spTree>
    <p:extLst>
      <p:ext uri="{BB962C8B-B14F-4D97-AF65-F5344CB8AC3E}">
        <p14:creationId xmlns:p14="http://schemas.microsoft.com/office/powerpoint/2010/main" val="3234957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828800" y="1524000"/>
            <a:ext cx="6400800" cy="2895600"/>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pPr>
            <a:endParaRPr lang="en-US" sz="5500" b="1" dirty="0">
              <a:solidFill>
                <a:srgbClr val="002E3A"/>
              </a:solidFill>
              <a:latin typeface="Century Gothic" panose="020B0502020202020204" pitchFamily="34" charset="0"/>
            </a:endParaRPr>
          </a:p>
          <a:p>
            <a:pPr algn="ctr">
              <a:lnSpc>
                <a:spcPts val="5900"/>
              </a:lnSpc>
              <a:spcAft>
                <a:spcPts val="600"/>
              </a:spcAft>
            </a:pPr>
            <a:r>
              <a:rPr lang="en-US" sz="5500" b="1" dirty="0">
                <a:solidFill>
                  <a:srgbClr val="002E3A"/>
                </a:solidFill>
                <a:latin typeface="Century Gothic" panose="020B0502020202020204" pitchFamily="34" charset="0"/>
              </a:rPr>
              <a:t>Service domain</a:t>
            </a:r>
          </a:p>
          <a:p>
            <a:pPr algn="ctr">
              <a:lnSpc>
                <a:spcPts val="5900"/>
              </a:lnSpc>
            </a:pPr>
            <a:r>
              <a:rPr lang="en-US" sz="5500" dirty="0">
                <a:solidFill>
                  <a:srgbClr val="002E3A"/>
                </a:solidFill>
                <a:latin typeface="Century Gothic" panose="020B0502020202020204" pitchFamily="34" charset="0"/>
              </a:rPr>
              <a:t>page two</a:t>
            </a:r>
          </a:p>
        </p:txBody>
      </p:sp>
      <p:pic>
        <p:nvPicPr>
          <p:cNvPr id="7" name="Picture 6">
            <a:extLst>
              <a:ext uri="{FF2B5EF4-FFF2-40B4-BE49-F238E27FC236}">
                <a16:creationId xmlns:a16="http://schemas.microsoft.com/office/drawing/2014/main" id="{0A4A5127-A68F-4DEB-A838-F37866E116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72300" y="4114800"/>
            <a:ext cx="2514600" cy="3657600"/>
          </a:xfrm>
          <a:prstGeom prst="rect">
            <a:avLst/>
          </a:prstGeom>
        </p:spPr>
      </p:pic>
    </p:spTree>
    <p:extLst>
      <p:ext uri="{BB962C8B-B14F-4D97-AF65-F5344CB8AC3E}">
        <p14:creationId xmlns:p14="http://schemas.microsoft.com/office/powerpoint/2010/main" val="893504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Service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Service types</a:t>
            </a:r>
          </a:p>
        </p:txBody>
      </p:sp>
      <p:grpSp>
        <p:nvGrpSpPr>
          <p:cNvPr id="3" name="Group 2">
            <a:extLst>
              <a:ext uri="{FF2B5EF4-FFF2-40B4-BE49-F238E27FC236}">
                <a16:creationId xmlns:a16="http://schemas.microsoft.com/office/drawing/2014/main" id="{00239FCF-2176-4FE9-A06E-0A70DF29E180}"/>
              </a:ext>
            </a:extLst>
          </p:cNvPr>
          <p:cNvGrpSpPr>
            <a:grpSpLocks noChangeAspect="1"/>
          </p:cNvGrpSpPr>
          <p:nvPr/>
        </p:nvGrpSpPr>
        <p:grpSpPr>
          <a:xfrm>
            <a:off x="1600200" y="2788920"/>
            <a:ext cx="6296154" cy="1097280"/>
            <a:chOff x="251779" y="2618693"/>
            <a:chExt cx="9444232" cy="1664208"/>
          </a:xfrm>
        </p:grpSpPr>
        <p:pic>
          <p:nvPicPr>
            <p:cNvPr id="5" name="Picture 4">
              <a:extLst>
                <a:ext uri="{FF2B5EF4-FFF2-40B4-BE49-F238E27FC236}">
                  <a16:creationId xmlns:a16="http://schemas.microsoft.com/office/drawing/2014/main" id="{BD067884-FD3E-4B74-ACAD-C2DC2D8482B7}"/>
                </a:ext>
              </a:extLst>
            </p:cNvPr>
            <p:cNvPicPr>
              <a:picLocks noChangeAspect="1"/>
            </p:cNvPicPr>
            <p:nvPr/>
          </p:nvPicPr>
          <p:blipFill rotWithShape="1">
            <a:blip r:embed="rId2"/>
            <a:srcRect t="-10378" r="54090" b="3741"/>
            <a:stretch/>
          </p:blipFill>
          <p:spPr>
            <a:xfrm>
              <a:off x="251779" y="2618693"/>
              <a:ext cx="9344155" cy="1463501"/>
            </a:xfrm>
            <a:prstGeom prst="rect">
              <a:avLst/>
            </a:prstGeom>
          </p:spPr>
        </p:pic>
        <p:pic>
          <p:nvPicPr>
            <p:cNvPr id="6" name="Picture 5">
              <a:extLst>
                <a:ext uri="{FF2B5EF4-FFF2-40B4-BE49-F238E27FC236}">
                  <a16:creationId xmlns:a16="http://schemas.microsoft.com/office/drawing/2014/main" id="{77AD19D3-41D0-4191-BE3D-317AED72FCF9}"/>
                </a:ext>
              </a:extLst>
            </p:cNvPr>
            <p:cNvPicPr>
              <a:picLocks noChangeAspect="1"/>
            </p:cNvPicPr>
            <p:nvPr/>
          </p:nvPicPr>
          <p:blipFill rotWithShape="1">
            <a:blip r:embed="rId2"/>
            <a:srcRect t="-10378" r="99017" b="3741"/>
            <a:stretch/>
          </p:blipFill>
          <p:spPr>
            <a:xfrm rot="10800000">
              <a:off x="9495856" y="2819400"/>
              <a:ext cx="200155" cy="1463501"/>
            </a:xfrm>
            <a:prstGeom prst="rect">
              <a:avLst/>
            </a:prstGeom>
          </p:spPr>
        </p:pic>
      </p:grpSp>
    </p:spTree>
    <p:extLst>
      <p:ext uri="{BB962C8B-B14F-4D97-AF65-F5344CB8AC3E}">
        <p14:creationId xmlns:p14="http://schemas.microsoft.com/office/powerpoint/2010/main" val="1164369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752600" y="1447800"/>
            <a:ext cx="6400800" cy="2895600"/>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spcAft>
                <a:spcPts val="600"/>
              </a:spcAft>
            </a:pPr>
            <a:r>
              <a:rPr lang="en-US" sz="5500" b="1" dirty="0">
                <a:solidFill>
                  <a:srgbClr val="002E3A"/>
                </a:solidFill>
                <a:latin typeface="Century Gothic" panose="020B0502020202020204" pitchFamily="34" charset="0"/>
              </a:rPr>
              <a:t>Process for establishing a </a:t>
            </a:r>
          </a:p>
          <a:p>
            <a:pPr algn="ctr">
              <a:lnSpc>
                <a:spcPts val="5900"/>
              </a:lnSpc>
            </a:pPr>
            <a:r>
              <a:rPr lang="en-US" sz="5500" dirty="0">
                <a:solidFill>
                  <a:srgbClr val="002E3A"/>
                </a:solidFill>
                <a:latin typeface="Century Gothic" panose="020B0502020202020204" pitchFamily="34" charset="0"/>
              </a:rPr>
              <a:t>master facility list</a:t>
            </a:r>
          </a:p>
        </p:txBody>
      </p:sp>
      <p:pic>
        <p:nvPicPr>
          <p:cNvPr id="7" name="Picture 6">
            <a:extLst>
              <a:ext uri="{FF2B5EF4-FFF2-40B4-BE49-F238E27FC236}">
                <a16:creationId xmlns:a16="http://schemas.microsoft.com/office/drawing/2014/main" id="{6BBFA3F0-E88C-436E-A694-F9C22F722017}"/>
              </a:ext>
            </a:extLst>
          </p:cNvPr>
          <p:cNvPicPr>
            <a:picLocks noChangeAspect="1"/>
          </p:cNvPicPr>
          <p:nvPr/>
        </p:nvPicPr>
        <p:blipFill rotWithShape="1">
          <a:blip r:embed="rId2">
            <a:extLst>
              <a:ext uri="{28A0092B-C50C-407E-A947-70E740481C1C}">
                <a14:useLocalDpi xmlns:a14="http://schemas.microsoft.com/office/drawing/2010/main" val="0"/>
              </a:ext>
            </a:extLst>
          </a:blip>
          <a:srcRect b="4762"/>
          <a:stretch/>
        </p:blipFill>
        <p:spPr>
          <a:xfrm>
            <a:off x="2438400" y="4648200"/>
            <a:ext cx="5196275" cy="3108960"/>
          </a:xfrm>
          <a:prstGeom prst="rect">
            <a:avLst/>
          </a:prstGeom>
        </p:spPr>
      </p:pic>
    </p:spTree>
    <p:extLst>
      <p:ext uri="{BB962C8B-B14F-4D97-AF65-F5344CB8AC3E}">
        <p14:creationId xmlns:p14="http://schemas.microsoft.com/office/powerpoint/2010/main" val="1855513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Service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Services rendered</a:t>
            </a:r>
          </a:p>
        </p:txBody>
      </p:sp>
      <p:pic>
        <p:nvPicPr>
          <p:cNvPr id="3" name="Picture 2">
            <a:extLst>
              <a:ext uri="{FF2B5EF4-FFF2-40B4-BE49-F238E27FC236}">
                <a16:creationId xmlns:a16="http://schemas.microsoft.com/office/drawing/2014/main" id="{80DBBBDA-2E3E-438B-A011-2D44EDF6E781}"/>
              </a:ext>
            </a:extLst>
          </p:cNvPr>
          <p:cNvPicPr>
            <a:picLocks noChangeAspect="1"/>
          </p:cNvPicPr>
          <p:nvPr/>
        </p:nvPicPr>
        <p:blipFill>
          <a:blip r:embed="rId2"/>
          <a:stretch>
            <a:fillRect/>
          </a:stretch>
        </p:blipFill>
        <p:spPr>
          <a:xfrm>
            <a:off x="10160" y="2627412"/>
            <a:ext cx="10048240" cy="4135377"/>
          </a:xfrm>
          <a:prstGeom prst="rect">
            <a:avLst/>
          </a:prstGeom>
        </p:spPr>
      </p:pic>
    </p:spTree>
    <p:extLst>
      <p:ext uri="{BB962C8B-B14F-4D97-AF65-F5344CB8AC3E}">
        <p14:creationId xmlns:p14="http://schemas.microsoft.com/office/powerpoint/2010/main" val="3202218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Service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Services rendered</a:t>
            </a:r>
          </a:p>
        </p:txBody>
      </p:sp>
      <p:pic>
        <p:nvPicPr>
          <p:cNvPr id="3" name="Picture 2">
            <a:extLst>
              <a:ext uri="{FF2B5EF4-FFF2-40B4-BE49-F238E27FC236}">
                <a16:creationId xmlns:a16="http://schemas.microsoft.com/office/drawing/2014/main" id="{78E633C4-2A96-4AEF-A202-4B56F768C4E4}"/>
              </a:ext>
            </a:extLst>
          </p:cNvPr>
          <p:cNvPicPr>
            <a:picLocks noChangeAspect="1"/>
          </p:cNvPicPr>
          <p:nvPr/>
        </p:nvPicPr>
        <p:blipFill>
          <a:blip r:embed="rId2"/>
          <a:stretch>
            <a:fillRect/>
          </a:stretch>
        </p:blipFill>
        <p:spPr>
          <a:xfrm>
            <a:off x="0" y="2647732"/>
            <a:ext cx="10058400" cy="4092477"/>
          </a:xfrm>
          <a:prstGeom prst="rect">
            <a:avLst/>
          </a:prstGeom>
        </p:spPr>
      </p:pic>
    </p:spTree>
    <p:extLst>
      <p:ext uri="{BB962C8B-B14F-4D97-AF65-F5344CB8AC3E}">
        <p14:creationId xmlns:p14="http://schemas.microsoft.com/office/powerpoint/2010/main" val="520634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A86C-1743-4AC8-AEA5-5F9E9058E8D3}"/>
              </a:ext>
            </a:extLst>
          </p:cNvPr>
          <p:cNvSpPr>
            <a:spLocks noGrp="1"/>
          </p:cNvSpPr>
          <p:nvPr>
            <p:ph type="title"/>
          </p:nvPr>
        </p:nvSpPr>
        <p:spPr/>
        <p:txBody>
          <a:bodyPr/>
          <a:lstStyle/>
          <a:p>
            <a:r>
              <a:rPr lang="en-US" dirty="0"/>
              <a:t>Service domain</a:t>
            </a:r>
          </a:p>
        </p:txBody>
      </p:sp>
      <p:sp>
        <p:nvSpPr>
          <p:cNvPr id="4" name="Text Placeholder 3">
            <a:extLst>
              <a:ext uri="{FF2B5EF4-FFF2-40B4-BE49-F238E27FC236}">
                <a16:creationId xmlns:a16="http://schemas.microsoft.com/office/drawing/2014/main" id="{130A1D60-E21D-46DD-9CF6-6D7AF9BCEE29}"/>
              </a:ext>
            </a:extLst>
          </p:cNvPr>
          <p:cNvSpPr>
            <a:spLocks noGrp="1"/>
          </p:cNvSpPr>
          <p:nvPr>
            <p:ph type="body" sz="quarter" idx="11"/>
          </p:nvPr>
        </p:nvSpPr>
        <p:spPr/>
        <p:txBody>
          <a:bodyPr/>
          <a:lstStyle/>
          <a:p>
            <a:r>
              <a:rPr lang="en-US" dirty="0"/>
              <a:t>Human resources</a:t>
            </a:r>
          </a:p>
        </p:txBody>
      </p:sp>
      <p:pic>
        <p:nvPicPr>
          <p:cNvPr id="5" name="Picture 4">
            <a:extLst>
              <a:ext uri="{FF2B5EF4-FFF2-40B4-BE49-F238E27FC236}">
                <a16:creationId xmlns:a16="http://schemas.microsoft.com/office/drawing/2014/main" id="{A6FB5067-8BD3-48E6-B3CD-D0AE8929E134}"/>
              </a:ext>
            </a:extLst>
          </p:cNvPr>
          <p:cNvPicPr>
            <a:picLocks noChangeAspect="1"/>
          </p:cNvPicPr>
          <p:nvPr/>
        </p:nvPicPr>
        <p:blipFill rotWithShape="1">
          <a:blip r:embed="rId2"/>
          <a:srcRect r="-585"/>
          <a:stretch/>
        </p:blipFill>
        <p:spPr>
          <a:xfrm>
            <a:off x="85539" y="2156403"/>
            <a:ext cx="9887322" cy="5029200"/>
          </a:xfrm>
          <a:prstGeom prst="rect">
            <a:avLst/>
          </a:prstGeom>
        </p:spPr>
      </p:pic>
    </p:spTree>
    <p:extLst>
      <p:ext uri="{BB962C8B-B14F-4D97-AF65-F5344CB8AC3E}">
        <p14:creationId xmlns:p14="http://schemas.microsoft.com/office/powerpoint/2010/main" val="2603575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295400" y="1463040"/>
            <a:ext cx="7239000" cy="4023360"/>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pPr>
            <a:endParaRPr lang="en-US" sz="5500" b="1" dirty="0">
              <a:solidFill>
                <a:srgbClr val="002E3A"/>
              </a:solidFill>
              <a:latin typeface="Century Gothic" panose="020B0502020202020204" pitchFamily="34" charset="0"/>
            </a:endParaRPr>
          </a:p>
          <a:p>
            <a:pPr algn="ctr">
              <a:lnSpc>
                <a:spcPts val="5900"/>
              </a:lnSpc>
            </a:pPr>
            <a:r>
              <a:rPr lang="en-US" sz="5500" b="1" dirty="0">
                <a:solidFill>
                  <a:srgbClr val="002E3A"/>
                </a:solidFill>
                <a:latin typeface="Century Gothic" panose="020B0502020202020204" pitchFamily="34" charset="0"/>
              </a:rPr>
              <a:t>Discussion</a:t>
            </a:r>
          </a:p>
        </p:txBody>
      </p:sp>
      <p:pic>
        <p:nvPicPr>
          <p:cNvPr id="5" name="Picture 4">
            <a:extLst>
              <a:ext uri="{FF2B5EF4-FFF2-40B4-BE49-F238E27FC236}">
                <a16:creationId xmlns:a16="http://schemas.microsoft.com/office/drawing/2014/main" id="{4FCC835D-079F-400F-AD84-7E07E0D54DC1}"/>
              </a:ext>
            </a:extLst>
          </p:cNvPr>
          <p:cNvPicPr>
            <a:picLocks noChangeAspect="1"/>
          </p:cNvPicPr>
          <p:nvPr/>
        </p:nvPicPr>
        <p:blipFill rotWithShape="1">
          <a:blip r:embed="rId2">
            <a:extLst>
              <a:ext uri="{28A0092B-C50C-407E-A947-70E740481C1C}">
                <a14:useLocalDpi xmlns:a14="http://schemas.microsoft.com/office/drawing/2010/main" val="0"/>
              </a:ext>
            </a:extLst>
          </a:blip>
          <a:srcRect b="1894"/>
          <a:stretch/>
        </p:blipFill>
        <p:spPr>
          <a:xfrm>
            <a:off x="1825227" y="3825240"/>
            <a:ext cx="6404373" cy="3947160"/>
          </a:xfrm>
          <a:prstGeom prst="rect">
            <a:avLst/>
          </a:prstGeom>
        </p:spPr>
      </p:pic>
    </p:spTree>
    <p:extLst>
      <p:ext uri="{BB962C8B-B14F-4D97-AF65-F5344CB8AC3E}">
        <p14:creationId xmlns:p14="http://schemas.microsoft.com/office/powerpoint/2010/main" val="1948769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173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DDEB8-BD3E-4E20-883F-EB59421B6549}"/>
              </a:ext>
            </a:extLst>
          </p:cNvPr>
          <p:cNvSpPr>
            <a:spLocks noGrp="1"/>
          </p:cNvSpPr>
          <p:nvPr>
            <p:ph type="title"/>
          </p:nvPr>
        </p:nvSpPr>
        <p:spPr>
          <a:xfrm>
            <a:off x="373118" y="366812"/>
            <a:ext cx="9609082" cy="1143000"/>
          </a:xfrm>
        </p:spPr>
        <p:txBody>
          <a:bodyPr/>
          <a:lstStyle/>
          <a:p>
            <a:r>
              <a:rPr lang="en-US" dirty="0"/>
              <a:t>Steps to establish an MFL</a:t>
            </a:r>
          </a:p>
        </p:txBody>
      </p:sp>
      <p:sp>
        <p:nvSpPr>
          <p:cNvPr id="5" name="Text Placeholder 4">
            <a:extLst>
              <a:ext uri="{FF2B5EF4-FFF2-40B4-BE49-F238E27FC236}">
                <a16:creationId xmlns:a16="http://schemas.microsoft.com/office/drawing/2014/main" id="{02E50A9E-4F36-42FB-8F0C-E3D45BD02CC1}"/>
              </a:ext>
            </a:extLst>
          </p:cNvPr>
          <p:cNvSpPr>
            <a:spLocks noGrp="1"/>
          </p:cNvSpPr>
          <p:nvPr>
            <p:ph type="body" sz="quarter" idx="10"/>
          </p:nvPr>
        </p:nvSpPr>
        <p:spPr>
          <a:xfrm>
            <a:off x="381001" y="1955898"/>
            <a:ext cx="2057400" cy="1015902"/>
          </a:xfrm>
          <a:prstGeom prst="flowChartProcess">
            <a:avLst/>
          </a:prstGeom>
          <a:solidFill>
            <a:srgbClr val="008C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1800" dirty="0">
                <a:solidFill>
                  <a:schemeClr val="bg1"/>
                </a:solidFill>
                <a:latin typeface="Century Gothic" panose="020B0502020202020204" pitchFamily="34" charset="0"/>
              </a:rPr>
              <a:t>Determine what data the MFL </a:t>
            </a:r>
            <a:br>
              <a:rPr lang="en-US" sz="1800" dirty="0">
                <a:solidFill>
                  <a:schemeClr val="bg1"/>
                </a:solidFill>
                <a:latin typeface="Century Gothic" panose="020B0502020202020204" pitchFamily="34" charset="0"/>
              </a:rPr>
            </a:br>
            <a:r>
              <a:rPr lang="en-US" sz="1800" dirty="0">
                <a:solidFill>
                  <a:schemeClr val="bg1"/>
                </a:solidFill>
                <a:latin typeface="Century Gothic" panose="020B0502020202020204" pitchFamily="34" charset="0"/>
              </a:rPr>
              <a:t>will contain</a:t>
            </a:r>
          </a:p>
        </p:txBody>
      </p:sp>
      <p:grpSp>
        <p:nvGrpSpPr>
          <p:cNvPr id="3" name="Group 2">
            <a:extLst>
              <a:ext uri="{FF2B5EF4-FFF2-40B4-BE49-F238E27FC236}">
                <a16:creationId xmlns:a16="http://schemas.microsoft.com/office/drawing/2014/main" id="{A6C3221C-5291-48D5-8DC0-5AF299FD5A5C}"/>
              </a:ext>
            </a:extLst>
          </p:cNvPr>
          <p:cNvGrpSpPr/>
          <p:nvPr/>
        </p:nvGrpSpPr>
        <p:grpSpPr>
          <a:xfrm>
            <a:off x="76200" y="3117104"/>
            <a:ext cx="3025191" cy="1683812"/>
            <a:chOff x="251409" y="3573988"/>
            <a:chExt cx="3025191" cy="1683812"/>
          </a:xfrm>
        </p:grpSpPr>
        <p:sp>
          <p:nvSpPr>
            <p:cNvPr id="6" name="Text Placeholder 4">
              <a:extLst>
                <a:ext uri="{FF2B5EF4-FFF2-40B4-BE49-F238E27FC236}">
                  <a16:creationId xmlns:a16="http://schemas.microsoft.com/office/drawing/2014/main" id="{12603C9C-6416-4950-9903-8C51A8F6C701}"/>
                </a:ext>
              </a:extLst>
            </p:cNvPr>
            <p:cNvSpPr txBox="1">
              <a:spLocks/>
            </p:cNvSpPr>
            <p:nvPr/>
          </p:nvSpPr>
          <p:spPr>
            <a:xfrm>
              <a:off x="1219200" y="4241898"/>
              <a:ext cx="2057400" cy="1015902"/>
            </a:xfrm>
            <a:prstGeom prst="flowChartProcess">
              <a:avLst/>
            </a:prstGeom>
            <a:solidFill>
              <a:srgbClr val="008C84"/>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spcBef>
                  <a:spcPts val="1200"/>
                </a:spcBef>
              </a:pPr>
              <a:r>
                <a:rPr lang="en-US" sz="1800" kern="0" spc="-20" dirty="0">
                  <a:solidFill>
                    <a:schemeClr val="bg1"/>
                  </a:solidFill>
                  <a:latin typeface="Century Gothic" panose="020B0502020202020204" pitchFamily="34" charset="0"/>
                </a:rPr>
                <a:t>Identify available lists and assess content</a:t>
              </a:r>
            </a:p>
          </p:txBody>
        </p:sp>
        <p:pic>
          <p:nvPicPr>
            <p:cNvPr id="12" name="Graphic 11" descr="Arrow: Slight curve">
              <a:extLst>
                <a:ext uri="{FF2B5EF4-FFF2-40B4-BE49-F238E27FC236}">
                  <a16:creationId xmlns:a16="http://schemas.microsoft.com/office/drawing/2014/main" id="{1F99825C-B69C-4EC6-BAC4-CB3C2F1C02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3748313">
              <a:off x="251409" y="3573988"/>
              <a:ext cx="914400" cy="914400"/>
            </a:xfrm>
            <a:prstGeom prst="rect">
              <a:avLst/>
            </a:prstGeom>
          </p:spPr>
        </p:pic>
      </p:grpSp>
      <p:grpSp>
        <p:nvGrpSpPr>
          <p:cNvPr id="26" name="Group 25">
            <a:extLst>
              <a:ext uri="{FF2B5EF4-FFF2-40B4-BE49-F238E27FC236}">
                <a16:creationId xmlns:a16="http://schemas.microsoft.com/office/drawing/2014/main" id="{34BF920E-D584-4DB2-A5FA-4E81DD348DFE}"/>
              </a:ext>
            </a:extLst>
          </p:cNvPr>
          <p:cNvGrpSpPr/>
          <p:nvPr/>
        </p:nvGrpSpPr>
        <p:grpSpPr>
          <a:xfrm>
            <a:off x="889227" y="4988989"/>
            <a:ext cx="3133574" cy="1739100"/>
            <a:chOff x="1133626" y="5195100"/>
            <a:chExt cx="3133574" cy="1739100"/>
          </a:xfrm>
        </p:grpSpPr>
        <p:sp>
          <p:nvSpPr>
            <p:cNvPr id="7" name="Text Placeholder 4">
              <a:extLst>
                <a:ext uri="{FF2B5EF4-FFF2-40B4-BE49-F238E27FC236}">
                  <a16:creationId xmlns:a16="http://schemas.microsoft.com/office/drawing/2014/main" id="{E183307C-F627-4F2F-B988-E0FE4E5C91AF}"/>
                </a:ext>
              </a:extLst>
            </p:cNvPr>
            <p:cNvSpPr txBox="1">
              <a:spLocks/>
            </p:cNvSpPr>
            <p:nvPr/>
          </p:nvSpPr>
          <p:spPr>
            <a:xfrm>
              <a:off x="2017511" y="5918298"/>
              <a:ext cx="2249689" cy="1015902"/>
            </a:xfrm>
            <a:prstGeom prst="flowChartProcess">
              <a:avLst/>
            </a:prstGeom>
            <a:solidFill>
              <a:srgbClr val="008C84"/>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r>
                <a:rPr lang="en-US" sz="1800" kern="0" dirty="0">
                  <a:solidFill>
                    <a:schemeClr val="bg1"/>
                  </a:solidFill>
                  <a:latin typeface="Century Gothic" panose="020B0502020202020204" pitchFamily="34" charset="0"/>
                </a:rPr>
                <a:t>Choose best list </a:t>
              </a:r>
              <a:br>
                <a:rPr lang="en-US" sz="1800" kern="0" dirty="0">
                  <a:solidFill>
                    <a:schemeClr val="bg1"/>
                  </a:solidFill>
                  <a:latin typeface="Century Gothic" panose="020B0502020202020204" pitchFamily="34" charset="0"/>
                </a:rPr>
              </a:br>
              <a:r>
                <a:rPr lang="en-US" sz="1800" kern="0" dirty="0">
                  <a:solidFill>
                    <a:schemeClr val="bg1"/>
                  </a:solidFill>
                  <a:latin typeface="Century Gothic" panose="020B0502020202020204" pitchFamily="34" charset="0"/>
                </a:rPr>
                <a:t>to use as a starting point</a:t>
              </a:r>
            </a:p>
          </p:txBody>
        </p:sp>
        <p:pic>
          <p:nvPicPr>
            <p:cNvPr id="14" name="Graphic 13" descr="Arrow: Slight curve">
              <a:extLst>
                <a:ext uri="{FF2B5EF4-FFF2-40B4-BE49-F238E27FC236}">
                  <a16:creationId xmlns:a16="http://schemas.microsoft.com/office/drawing/2014/main" id="{B4585EDF-CCFB-420F-A569-57BFD80D6C4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481467">
              <a:off x="1133626" y="5195100"/>
              <a:ext cx="914400" cy="914400"/>
            </a:xfrm>
            <a:prstGeom prst="rect">
              <a:avLst/>
            </a:prstGeom>
          </p:spPr>
        </p:pic>
      </p:grpSp>
      <p:sp>
        <p:nvSpPr>
          <p:cNvPr id="15" name="Text Placeholder 4">
            <a:extLst>
              <a:ext uri="{FF2B5EF4-FFF2-40B4-BE49-F238E27FC236}">
                <a16:creationId xmlns:a16="http://schemas.microsoft.com/office/drawing/2014/main" id="{85BD4704-1B4B-453B-A289-E555E4AA82F0}"/>
              </a:ext>
            </a:extLst>
          </p:cNvPr>
          <p:cNvSpPr txBox="1">
            <a:spLocks/>
          </p:cNvSpPr>
          <p:nvPr/>
        </p:nvSpPr>
        <p:spPr>
          <a:xfrm>
            <a:off x="2596670" y="1682354"/>
            <a:ext cx="2590800" cy="1219200"/>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Through consultative process, TWG identified minimum data set to be included in the MFL</a:t>
            </a:r>
            <a:br>
              <a:rPr lang="en-US" sz="1600" i="1" kern="0" dirty="0">
                <a:solidFill>
                  <a:srgbClr val="002E3A"/>
                </a:solidFill>
                <a:latin typeface="Century Gothic" panose="020B0502020202020204" pitchFamily="34" charset="0"/>
              </a:rPr>
            </a:br>
            <a:r>
              <a:rPr lang="en-US" sz="1600" i="1" kern="0" dirty="0">
                <a:solidFill>
                  <a:srgbClr val="002E3A"/>
                </a:solidFill>
                <a:latin typeface="Century Gothic" panose="020B0502020202020204" pitchFamily="34" charset="0"/>
              </a:rPr>
              <a:t>in 2015</a:t>
            </a:r>
          </a:p>
        </p:txBody>
      </p:sp>
      <p:sp>
        <p:nvSpPr>
          <p:cNvPr id="16" name="Text Placeholder 4">
            <a:extLst>
              <a:ext uri="{FF2B5EF4-FFF2-40B4-BE49-F238E27FC236}">
                <a16:creationId xmlns:a16="http://schemas.microsoft.com/office/drawing/2014/main" id="{905FE98D-A14F-4DFF-AD34-C39A05D2829F}"/>
              </a:ext>
            </a:extLst>
          </p:cNvPr>
          <p:cNvSpPr txBox="1">
            <a:spLocks/>
          </p:cNvSpPr>
          <p:nvPr/>
        </p:nvSpPr>
        <p:spPr>
          <a:xfrm>
            <a:off x="3276599" y="3655359"/>
            <a:ext cx="2249689" cy="1219200"/>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Lists were collected from different national programs in 2016</a:t>
            </a:r>
          </a:p>
        </p:txBody>
      </p:sp>
      <p:sp>
        <p:nvSpPr>
          <p:cNvPr id="17" name="Text Placeholder 4">
            <a:extLst>
              <a:ext uri="{FF2B5EF4-FFF2-40B4-BE49-F238E27FC236}">
                <a16:creationId xmlns:a16="http://schemas.microsoft.com/office/drawing/2014/main" id="{3C2B959B-E4F0-47A0-9485-17FA11AB0A53}"/>
              </a:ext>
            </a:extLst>
          </p:cNvPr>
          <p:cNvSpPr txBox="1">
            <a:spLocks/>
          </p:cNvSpPr>
          <p:nvPr/>
        </p:nvSpPr>
        <p:spPr>
          <a:xfrm>
            <a:off x="119552" y="6004003"/>
            <a:ext cx="1752599" cy="1219200"/>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The lists were merged and validated at state level </a:t>
            </a:r>
            <a:br>
              <a:rPr lang="en-US" sz="1600" i="1" kern="0" dirty="0">
                <a:solidFill>
                  <a:srgbClr val="002E3A"/>
                </a:solidFill>
                <a:latin typeface="Century Gothic" panose="020B0502020202020204" pitchFamily="34" charset="0"/>
              </a:rPr>
            </a:br>
            <a:r>
              <a:rPr lang="en-US" sz="1600" i="1" kern="0" dirty="0">
                <a:solidFill>
                  <a:srgbClr val="002E3A"/>
                </a:solidFill>
                <a:latin typeface="Century Gothic" panose="020B0502020202020204" pitchFamily="34" charset="0"/>
              </a:rPr>
              <a:t>in 2017</a:t>
            </a:r>
          </a:p>
        </p:txBody>
      </p:sp>
      <p:grpSp>
        <p:nvGrpSpPr>
          <p:cNvPr id="28" name="Group 27">
            <a:extLst>
              <a:ext uri="{FF2B5EF4-FFF2-40B4-BE49-F238E27FC236}">
                <a16:creationId xmlns:a16="http://schemas.microsoft.com/office/drawing/2014/main" id="{6929F32D-E0B7-4C41-9255-ABBB640B2259}"/>
              </a:ext>
            </a:extLst>
          </p:cNvPr>
          <p:cNvGrpSpPr/>
          <p:nvPr/>
        </p:nvGrpSpPr>
        <p:grpSpPr>
          <a:xfrm>
            <a:off x="6787585" y="3655359"/>
            <a:ext cx="2249689" cy="1990897"/>
            <a:chOff x="7199111" y="3785014"/>
            <a:chExt cx="2249689" cy="1990897"/>
          </a:xfrm>
        </p:grpSpPr>
        <p:sp>
          <p:nvSpPr>
            <p:cNvPr id="10" name="Text Placeholder 4">
              <a:extLst>
                <a:ext uri="{FF2B5EF4-FFF2-40B4-BE49-F238E27FC236}">
                  <a16:creationId xmlns:a16="http://schemas.microsoft.com/office/drawing/2014/main" id="{6947684B-DA10-42E1-8A78-E12142BAF3D9}"/>
                </a:ext>
              </a:extLst>
            </p:cNvPr>
            <p:cNvSpPr txBox="1">
              <a:spLocks/>
            </p:cNvSpPr>
            <p:nvPr/>
          </p:nvSpPr>
          <p:spPr>
            <a:xfrm>
              <a:off x="7199111" y="3785014"/>
              <a:ext cx="2249689" cy="1091786"/>
            </a:xfrm>
            <a:prstGeom prst="flowChartProcess">
              <a:avLst/>
            </a:prstGeom>
            <a:solidFill>
              <a:srgbClr val="008C84"/>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r>
                <a:rPr lang="en-US" sz="1800" kern="0" dirty="0">
                  <a:solidFill>
                    <a:schemeClr val="bg1"/>
                  </a:solidFill>
                  <a:latin typeface="Century Gothic" panose="020B0502020202020204" pitchFamily="34" charset="0"/>
                </a:rPr>
                <a:t>Identify new sources of facility data</a:t>
              </a:r>
            </a:p>
          </p:txBody>
        </p:sp>
        <p:pic>
          <p:nvPicPr>
            <p:cNvPr id="18" name="Graphic 17" descr="Arrow: Slight curve">
              <a:extLst>
                <a:ext uri="{FF2B5EF4-FFF2-40B4-BE49-F238E27FC236}">
                  <a16:creationId xmlns:a16="http://schemas.microsoft.com/office/drawing/2014/main" id="{370D4584-4510-4D40-9FBD-574710FB81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401799">
              <a:off x="7558825" y="4861511"/>
              <a:ext cx="914400" cy="914400"/>
            </a:xfrm>
            <a:prstGeom prst="rect">
              <a:avLst/>
            </a:prstGeom>
          </p:spPr>
        </p:pic>
      </p:grpSp>
      <p:grpSp>
        <p:nvGrpSpPr>
          <p:cNvPr id="29" name="Group 28">
            <a:extLst>
              <a:ext uri="{FF2B5EF4-FFF2-40B4-BE49-F238E27FC236}">
                <a16:creationId xmlns:a16="http://schemas.microsoft.com/office/drawing/2014/main" id="{38C8AB0C-AB6F-431B-A7EA-AAF945736624}"/>
              </a:ext>
            </a:extLst>
          </p:cNvPr>
          <p:cNvGrpSpPr/>
          <p:nvPr/>
        </p:nvGrpSpPr>
        <p:grpSpPr>
          <a:xfrm>
            <a:off x="7351511" y="1615996"/>
            <a:ext cx="2249689" cy="2070384"/>
            <a:chOff x="7503911" y="1615996"/>
            <a:chExt cx="2249689" cy="2070384"/>
          </a:xfrm>
        </p:grpSpPr>
        <p:sp>
          <p:nvSpPr>
            <p:cNvPr id="11" name="Text Placeholder 4">
              <a:extLst>
                <a:ext uri="{FF2B5EF4-FFF2-40B4-BE49-F238E27FC236}">
                  <a16:creationId xmlns:a16="http://schemas.microsoft.com/office/drawing/2014/main" id="{1707F653-83BB-4094-8FD0-38C1AD2D6F51}"/>
                </a:ext>
              </a:extLst>
            </p:cNvPr>
            <p:cNvSpPr txBox="1">
              <a:spLocks/>
            </p:cNvSpPr>
            <p:nvPr/>
          </p:nvSpPr>
          <p:spPr>
            <a:xfrm>
              <a:off x="7503911" y="1615996"/>
              <a:ext cx="2249689" cy="1051004"/>
            </a:xfrm>
            <a:prstGeom prst="flowChartProcess">
              <a:avLst/>
            </a:prstGeom>
            <a:solidFill>
              <a:srgbClr val="008C84"/>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r>
                <a:rPr lang="en-US" sz="1800" kern="0" dirty="0">
                  <a:solidFill>
                    <a:schemeClr val="bg1"/>
                  </a:solidFill>
                  <a:latin typeface="Century Gothic" panose="020B0502020202020204" pitchFamily="34" charset="0"/>
                </a:rPr>
                <a:t>Visit facilities to complete and verify data</a:t>
              </a:r>
            </a:p>
          </p:txBody>
        </p:sp>
        <p:pic>
          <p:nvPicPr>
            <p:cNvPr id="19" name="Graphic 18" descr="Arrow: Slight curve">
              <a:extLst>
                <a:ext uri="{FF2B5EF4-FFF2-40B4-BE49-F238E27FC236}">
                  <a16:creationId xmlns:a16="http://schemas.microsoft.com/office/drawing/2014/main" id="{1DA281B8-2FC4-451F-9F4B-A7710F6990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7336114">
              <a:off x="8787298" y="2771980"/>
              <a:ext cx="914400" cy="914400"/>
            </a:xfrm>
            <a:prstGeom prst="rect">
              <a:avLst/>
            </a:prstGeom>
          </p:spPr>
        </p:pic>
      </p:grpSp>
      <p:grpSp>
        <p:nvGrpSpPr>
          <p:cNvPr id="27" name="Group 26">
            <a:extLst>
              <a:ext uri="{FF2B5EF4-FFF2-40B4-BE49-F238E27FC236}">
                <a16:creationId xmlns:a16="http://schemas.microsoft.com/office/drawing/2014/main" id="{2729940E-69D0-4251-B8F6-7E6E37ADD89E}"/>
              </a:ext>
            </a:extLst>
          </p:cNvPr>
          <p:cNvGrpSpPr/>
          <p:nvPr/>
        </p:nvGrpSpPr>
        <p:grpSpPr>
          <a:xfrm>
            <a:off x="4307089" y="5558118"/>
            <a:ext cx="3104256" cy="1774786"/>
            <a:chOff x="4591944" y="5560358"/>
            <a:chExt cx="3104256" cy="1774786"/>
          </a:xfrm>
        </p:grpSpPr>
        <p:sp>
          <p:nvSpPr>
            <p:cNvPr id="20" name="Text Placeholder 4">
              <a:extLst>
                <a:ext uri="{FF2B5EF4-FFF2-40B4-BE49-F238E27FC236}">
                  <a16:creationId xmlns:a16="http://schemas.microsoft.com/office/drawing/2014/main" id="{06F5CB5C-FDA0-40A3-A175-461A10D48D00}"/>
                </a:ext>
              </a:extLst>
            </p:cNvPr>
            <p:cNvSpPr txBox="1">
              <a:spLocks/>
            </p:cNvSpPr>
            <p:nvPr/>
          </p:nvSpPr>
          <p:spPr>
            <a:xfrm>
              <a:off x="5568953" y="5560358"/>
              <a:ext cx="2127247" cy="992842"/>
            </a:xfrm>
            <a:prstGeom prst="flowChartProcess">
              <a:avLst/>
            </a:prstGeom>
            <a:solidFill>
              <a:srgbClr val="008C84"/>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r>
                <a:rPr lang="en-US" sz="1800" kern="0" dirty="0">
                  <a:solidFill>
                    <a:schemeClr val="bg1"/>
                  </a:solidFill>
                  <a:latin typeface="Century Gothic" panose="020B0502020202020204" pitchFamily="34" charset="0"/>
                </a:rPr>
                <a:t>Design HFR and upload MFL</a:t>
              </a:r>
            </a:p>
          </p:txBody>
        </p:sp>
        <p:pic>
          <p:nvPicPr>
            <p:cNvPr id="21" name="Graphic 20" descr="Arrow: Slight curve">
              <a:extLst>
                <a:ext uri="{FF2B5EF4-FFF2-40B4-BE49-F238E27FC236}">
                  <a16:creationId xmlns:a16="http://schemas.microsoft.com/office/drawing/2014/main" id="{508C988E-943D-46C6-9915-E6AB8B6386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9690866">
              <a:off x="4591944" y="6420744"/>
              <a:ext cx="914400" cy="914400"/>
            </a:xfrm>
            <a:prstGeom prst="rect">
              <a:avLst/>
            </a:prstGeom>
          </p:spPr>
        </p:pic>
      </p:grpSp>
      <p:sp>
        <p:nvSpPr>
          <p:cNvPr id="22" name="Text Placeholder 4">
            <a:extLst>
              <a:ext uri="{FF2B5EF4-FFF2-40B4-BE49-F238E27FC236}">
                <a16:creationId xmlns:a16="http://schemas.microsoft.com/office/drawing/2014/main" id="{3E4A3240-7F4F-4F23-BEB7-4C53DCA9E645}"/>
              </a:ext>
            </a:extLst>
          </p:cNvPr>
          <p:cNvSpPr txBox="1">
            <a:spLocks/>
          </p:cNvSpPr>
          <p:nvPr/>
        </p:nvSpPr>
        <p:spPr>
          <a:xfrm>
            <a:off x="5410200" y="6629400"/>
            <a:ext cx="3429000" cy="1219200"/>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MEASURE Evaluation </a:t>
            </a:r>
            <a:br>
              <a:rPr lang="en-US" sz="1600" i="1" kern="0" dirty="0">
                <a:solidFill>
                  <a:srgbClr val="002E3A"/>
                </a:solidFill>
                <a:latin typeface="Century Gothic" panose="020B0502020202020204" pitchFamily="34" charset="0"/>
              </a:rPr>
            </a:br>
            <a:r>
              <a:rPr lang="en-US" sz="1600" i="1" kern="0" dirty="0">
                <a:solidFill>
                  <a:srgbClr val="002E3A"/>
                </a:solidFill>
                <a:latin typeface="Century Gothic" panose="020B0502020202020204" pitchFamily="34" charset="0"/>
              </a:rPr>
              <a:t>supported the Federal Ministry of Health (FMOH) from 2017–2019</a:t>
            </a:r>
          </a:p>
        </p:txBody>
      </p:sp>
      <p:sp>
        <p:nvSpPr>
          <p:cNvPr id="23" name="Text Placeholder 4">
            <a:extLst>
              <a:ext uri="{FF2B5EF4-FFF2-40B4-BE49-F238E27FC236}">
                <a16:creationId xmlns:a16="http://schemas.microsoft.com/office/drawing/2014/main" id="{04D4B0C2-8E9B-45EE-9EBD-2E3C284B20C0}"/>
              </a:ext>
            </a:extLst>
          </p:cNvPr>
          <p:cNvSpPr txBox="1">
            <a:spLocks/>
          </p:cNvSpPr>
          <p:nvPr/>
        </p:nvSpPr>
        <p:spPr>
          <a:xfrm>
            <a:off x="7980488" y="4953000"/>
            <a:ext cx="2077912" cy="1447800"/>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State and LGA authorities will begin entering data directly in the HFR 2019</a:t>
            </a:r>
          </a:p>
        </p:txBody>
      </p:sp>
      <p:sp>
        <p:nvSpPr>
          <p:cNvPr id="24" name="Text Placeholder 4">
            <a:extLst>
              <a:ext uri="{FF2B5EF4-FFF2-40B4-BE49-F238E27FC236}">
                <a16:creationId xmlns:a16="http://schemas.microsoft.com/office/drawing/2014/main" id="{3EA627A8-9017-4C15-8E1B-E1EA0D2942D5}"/>
              </a:ext>
            </a:extLst>
          </p:cNvPr>
          <p:cNvSpPr txBox="1">
            <a:spLocks/>
          </p:cNvSpPr>
          <p:nvPr/>
        </p:nvSpPr>
        <p:spPr>
          <a:xfrm>
            <a:off x="5416553" y="1615996"/>
            <a:ext cx="1934958" cy="923656"/>
          </a:xfrm>
          <a:prstGeom prst="flowChartProcess">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r>
              <a:rPr lang="en-US" sz="1600" i="1" kern="0" dirty="0">
                <a:solidFill>
                  <a:srgbClr val="002E3A"/>
                </a:solidFill>
                <a:latin typeface="Century Gothic" panose="020B0502020202020204" pitchFamily="34" charset="0"/>
              </a:rPr>
              <a:t>LGA authorities will integrate MFL data collection in routine facility visits in 2019</a:t>
            </a:r>
          </a:p>
        </p:txBody>
      </p:sp>
    </p:spTree>
    <p:extLst>
      <p:ext uri="{BB962C8B-B14F-4D97-AF65-F5344CB8AC3E}">
        <p14:creationId xmlns:p14="http://schemas.microsoft.com/office/powerpoint/2010/main" val="364232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219200"/>
            <a:ext cx="6858000" cy="2590800"/>
          </a:xfrm>
          <a:prstGeom prst="rect">
            <a:avLst/>
          </a:prstGeom>
          <a:solidFill>
            <a:srgbClr val="E3B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311743C-CABD-4AF4-994E-96B292880B9D}"/>
              </a:ext>
            </a:extLst>
          </p:cNvPr>
          <p:cNvSpPr>
            <a:spLocks noGrp="1"/>
          </p:cNvSpPr>
          <p:nvPr>
            <p:ph type="body" sz="quarter" idx="11"/>
          </p:nvPr>
        </p:nvSpPr>
        <p:spPr>
          <a:xfrm>
            <a:off x="1752600" y="2295514"/>
            <a:ext cx="6400800" cy="2124086"/>
          </a:xfrm>
        </p:spPr>
        <p:txBody>
          <a:bodyPr/>
          <a:lstStyle/>
          <a:p>
            <a:pPr algn="ctr">
              <a:lnSpc>
                <a:spcPts val="5900"/>
              </a:lnSpc>
            </a:pPr>
            <a:endParaRPr lang="en-US" sz="5500" b="1" dirty="0">
              <a:solidFill>
                <a:srgbClr val="002E3A"/>
              </a:solidFill>
              <a:latin typeface="Century Gothic" panose="020B0502020202020204" pitchFamily="34" charset="0"/>
            </a:endParaRPr>
          </a:p>
          <a:p>
            <a:pPr algn="ctr">
              <a:lnSpc>
                <a:spcPts val="5900"/>
              </a:lnSpc>
              <a:spcAft>
                <a:spcPts val="600"/>
              </a:spcAft>
            </a:pPr>
            <a:r>
              <a:rPr lang="en-US" sz="5500" b="1" dirty="0">
                <a:solidFill>
                  <a:srgbClr val="002E3A"/>
                </a:solidFill>
                <a:latin typeface="Century Gothic" panose="020B0502020202020204" pitchFamily="34" charset="0"/>
              </a:rPr>
              <a:t>Data in the HFR</a:t>
            </a:r>
          </a:p>
          <a:p>
            <a:pPr algn="ctr">
              <a:lnSpc>
                <a:spcPts val="5900"/>
              </a:lnSpc>
            </a:pPr>
            <a:r>
              <a:rPr lang="en-US" sz="5500" dirty="0">
                <a:solidFill>
                  <a:srgbClr val="002E3A"/>
                </a:solidFill>
                <a:latin typeface="Century Gothic" panose="020B0502020202020204" pitchFamily="34" charset="0"/>
              </a:rPr>
              <a:t>January 2019</a:t>
            </a:r>
          </a:p>
        </p:txBody>
      </p:sp>
      <p:pic>
        <p:nvPicPr>
          <p:cNvPr id="7" name="Picture 6">
            <a:extLst>
              <a:ext uri="{FF2B5EF4-FFF2-40B4-BE49-F238E27FC236}">
                <a16:creationId xmlns:a16="http://schemas.microsoft.com/office/drawing/2014/main" id="{2E40DCF1-1860-4596-BB65-4C4498EDCD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3996" y="4800600"/>
            <a:ext cx="6858001" cy="2926080"/>
          </a:xfrm>
          <a:prstGeom prst="rect">
            <a:avLst/>
          </a:prstGeom>
        </p:spPr>
      </p:pic>
    </p:spTree>
    <p:extLst>
      <p:ext uri="{BB962C8B-B14F-4D97-AF65-F5344CB8AC3E}">
        <p14:creationId xmlns:p14="http://schemas.microsoft.com/office/powerpoint/2010/main" val="317170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Types of data</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838200" y="2209798"/>
            <a:ext cx="3733800" cy="4572002"/>
          </a:xfrm>
        </p:spPr>
        <p:txBody>
          <a:bodyPr/>
          <a:lstStyle/>
          <a:p>
            <a:pPr marL="282575" indent="-269875">
              <a:spcAft>
                <a:spcPts val="1800"/>
              </a:spcAft>
              <a:buFont typeface="Wingdings" panose="05000000000000000000" pitchFamily="2" charset="2"/>
              <a:buChar char="§"/>
            </a:pPr>
            <a:r>
              <a:rPr lang="en-US" sz="2400" dirty="0">
                <a:latin typeface="Century Gothic" panose="020B0502020202020204" pitchFamily="34" charset="0"/>
                <a:cs typeface="Gill Sans MT"/>
              </a:rPr>
              <a:t>Information that can be used to uniquely identify, locate, and contact the facility</a:t>
            </a:r>
          </a:p>
          <a:p>
            <a:pPr marL="282575" indent="-269875">
              <a:spcAft>
                <a:spcPts val="1800"/>
              </a:spcAft>
              <a:buFont typeface="Wingdings" panose="05000000000000000000" pitchFamily="2" charset="2"/>
              <a:buChar char="§"/>
            </a:pPr>
            <a:r>
              <a:rPr lang="en-US" sz="2400" dirty="0">
                <a:latin typeface="Century Gothic" panose="020B0502020202020204" pitchFamily="34" charset="0"/>
                <a:cs typeface="Gill Sans MT"/>
              </a:rPr>
              <a:t>Should not </a:t>
            </a:r>
            <a:br>
              <a:rPr lang="en-US" sz="2400" dirty="0">
                <a:latin typeface="Century Gothic" panose="020B0502020202020204" pitchFamily="34" charset="0"/>
                <a:cs typeface="Gill Sans MT"/>
              </a:rPr>
            </a:br>
            <a:r>
              <a:rPr lang="en-US" sz="2400" dirty="0">
                <a:latin typeface="Century Gothic" panose="020B0502020202020204" pitchFamily="34" charset="0"/>
                <a:cs typeface="Gill Sans MT"/>
              </a:rPr>
              <a:t>change substantially </a:t>
            </a:r>
            <a:br>
              <a:rPr lang="en-US" sz="2400" dirty="0">
                <a:latin typeface="Century Gothic" panose="020B0502020202020204" pitchFamily="34" charset="0"/>
                <a:cs typeface="Gill Sans MT"/>
              </a:rPr>
            </a:br>
            <a:r>
              <a:rPr lang="en-US" sz="2400" dirty="0">
                <a:latin typeface="Century Gothic" panose="020B0502020202020204" pitchFamily="34" charset="0"/>
                <a:cs typeface="Gill Sans MT"/>
              </a:rPr>
              <a:t>over time</a:t>
            </a:r>
          </a:p>
          <a:p>
            <a:pPr marL="282575" indent="-269875">
              <a:spcAft>
                <a:spcPts val="1800"/>
              </a:spcAft>
              <a:buFont typeface="Wingdings" panose="05000000000000000000" pitchFamily="2" charset="2"/>
              <a:buChar char="§"/>
            </a:pPr>
            <a:r>
              <a:rPr lang="en-US" sz="2400" dirty="0">
                <a:latin typeface="Century Gothic" panose="020B0502020202020204" pitchFamily="34" charset="0"/>
                <a:cs typeface="Gill Sans MT"/>
              </a:rPr>
              <a:t>Could be considered minimum data content	</a:t>
            </a:r>
          </a:p>
          <a:p>
            <a:pPr marL="355600" indent="-342900">
              <a:spcAft>
                <a:spcPts val="1200"/>
              </a:spcAft>
              <a:buFont typeface="Arial" panose="020B0604020202020204" pitchFamily="34" charset="0"/>
              <a:buChar char="•"/>
            </a:pPr>
            <a:endParaRPr lang="en-US" sz="2000" spc="-100" dirty="0">
              <a:latin typeface="Century Gothic" panose="020B0502020202020204" pitchFamily="34" charset="0"/>
              <a:cs typeface="Gill Sans MT"/>
            </a:endParaRPr>
          </a:p>
        </p:txBody>
      </p:sp>
      <p:sp>
        <p:nvSpPr>
          <p:cNvPr id="5" name="Text Placeholder 4">
            <a:extLst>
              <a:ext uri="{FF2B5EF4-FFF2-40B4-BE49-F238E27FC236}">
                <a16:creationId xmlns:a16="http://schemas.microsoft.com/office/drawing/2014/main" id="{DC940562-CD90-4E43-9528-507BB409E3F9}"/>
              </a:ext>
            </a:extLst>
          </p:cNvPr>
          <p:cNvSpPr>
            <a:spLocks noGrp="1"/>
          </p:cNvSpPr>
          <p:nvPr>
            <p:ph type="body" sz="quarter" idx="10"/>
          </p:nvPr>
        </p:nvSpPr>
        <p:spPr>
          <a:xfrm>
            <a:off x="685800" y="1600200"/>
            <a:ext cx="3886199" cy="609600"/>
          </a:xfrm>
          <a:prstGeom prst="flowChartProcess">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3200" dirty="0">
                <a:solidFill>
                  <a:schemeClr val="bg1"/>
                </a:solidFill>
                <a:latin typeface="Century Gothic" panose="020B0502020202020204" pitchFamily="34" charset="0"/>
              </a:rPr>
              <a:t>Signature domain</a:t>
            </a:r>
          </a:p>
        </p:txBody>
      </p:sp>
      <p:sp>
        <p:nvSpPr>
          <p:cNvPr id="8" name="Text Placeholder 3">
            <a:extLst>
              <a:ext uri="{FF2B5EF4-FFF2-40B4-BE49-F238E27FC236}">
                <a16:creationId xmlns:a16="http://schemas.microsoft.com/office/drawing/2014/main" id="{4FE9CC78-66EE-47A0-A7C5-6062A163FA9D}"/>
              </a:ext>
            </a:extLst>
          </p:cNvPr>
          <p:cNvSpPr txBox="1">
            <a:spLocks/>
          </p:cNvSpPr>
          <p:nvPr/>
        </p:nvSpPr>
        <p:spPr>
          <a:xfrm>
            <a:off x="5257802" y="2209798"/>
            <a:ext cx="3886198" cy="4800601"/>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282575" indent="-282575">
              <a:spcAft>
                <a:spcPts val="1800"/>
              </a:spcAft>
              <a:buFont typeface="Wingdings" panose="05000000000000000000" pitchFamily="2" charset="2"/>
              <a:buChar char="§"/>
            </a:pPr>
            <a:r>
              <a:rPr lang="en-US" sz="2400" dirty="0"/>
              <a:t>Describe the basic services, infrastructure, and human resources at a facility</a:t>
            </a:r>
          </a:p>
          <a:p>
            <a:pPr marL="282575" indent="-282575">
              <a:spcAft>
                <a:spcPts val="1800"/>
              </a:spcAft>
              <a:buFont typeface="Wingdings" panose="05000000000000000000" pitchFamily="2" charset="2"/>
              <a:buChar char="§"/>
            </a:pPr>
            <a:r>
              <a:rPr lang="en-US" sz="2400" dirty="0"/>
              <a:t>Critical for planning and resource allocation</a:t>
            </a:r>
          </a:p>
          <a:p>
            <a:pPr marL="282575" indent="-282575">
              <a:spcAft>
                <a:spcPts val="1800"/>
              </a:spcAft>
              <a:buFont typeface="Wingdings" panose="05000000000000000000" pitchFamily="2" charset="2"/>
              <a:buChar char="§"/>
            </a:pPr>
            <a:r>
              <a:rPr lang="en-US" sz="2400" dirty="0"/>
              <a:t>Tend to change </a:t>
            </a:r>
            <a:br>
              <a:rPr lang="en-US" sz="2400" dirty="0"/>
            </a:br>
            <a:r>
              <a:rPr lang="en-US" sz="2400" dirty="0"/>
              <a:t>more frequently</a:t>
            </a:r>
          </a:p>
          <a:p>
            <a:pPr marL="342900" indent="-342900">
              <a:buFont typeface="Arial" panose="020B0604020202020204" pitchFamily="34" charset="0"/>
              <a:buChar char="•"/>
            </a:pPr>
            <a:endParaRPr lang="en-US" sz="2000" dirty="0"/>
          </a:p>
        </p:txBody>
      </p:sp>
      <p:sp>
        <p:nvSpPr>
          <p:cNvPr id="9" name="Text Placeholder 4">
            <a:extLst>
              <a:ext uri="{FF2B5EF4-FFF2-40B4-BE49-F238E27FC236}">
                <a16:creationId xmlns:a16="http://schemas.microsoft.com/office/drawing/2014/main" id="{8A16E1AA-9909-4F52-A4DB-62C1342CEE1F}"/>
              </a:ext>
            </a:extLst>
          </p:cNvPr>
          <p:cNvSpPr txBox="1">
            <a:spLocks/>
          </p:cNvSpPr>
          <p:nvPr/>
        </p:nvSpPr>
        <p:spPr>
          <a:xfrm>
            <a:off x="5181600" y="1600200"/>
            <a:ext cx="3886199" cy="609600"/>
          </a:xfrm>
          <a:prstGeom prst="flowChartProcess">
            <a:avLst/>
          </a:prstGeom>
          <a:solidFill>
            <a:srgbClr val="C7971C"/>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gn="ctr">
              <a:spcBef>
                <a:spcPts val="1200"/>
              </a:spcBef>
            </a:pPr>
            <a:r>
              <a:rPr lang="en-US" sz="3200" kern="0" dirty="0">
                <a:solidFill>
                  <a:schemeClr val="bg1"/>
                </a:solidFill>
                <a:latin typeface="Century Gothic" panose="020B0502020202020204" pitchFamily="34" charset="0"/>
              </a:rPr>
              <a:t>Service domain</a:t>
            </a:r>
          </a:p>
        </p:txBody>
      </p:sp>
      <p:sp>
        <p:nvSpPr>
          <p:cNvPr id="7" name="Text Placeholder 3">
            <a:extLst>
              <a:ext uri="{FF2B5EF4-FFF2-40B4-BE49-F238E27FC236}">
                <a16:creationId xmlns:a16="http://schemas.microsoft.com/office/drawing/2014/main" id="{717B4C29-5826-461E-A2F3-D3D80EA6D43C}"/>
              </a:ext>
            </a:extLst>
          </p:cNvPr>
          <p:cNvSpPr txBox="1">
            <a:spLocks/>
          </p:cNvSpPr>
          <p:nvPr/>
        </p:nvSpPr>
        <p:spPr>
          <a:xfrm>
            <a:off x="6781800" y="5257800"/>
            <a:ext cx="5410200" cy="25146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12700">
              <a:spcAft>
                <a:spcPts val="1200"/>
              </a:spcAft>
            </a:pPr>
            <a:endParaRPr lang="en-US" sz="2400" kern="0" spc="-100" dirty="0">
              <a:latin typeface="Century Gothic" panose="020B0502020202020204" pitchFamily="34" charset="0"/>
              <a:cs typeface="Gill Sans MT"/>
            </a:endParaRPr>
          </a:p>
        </p:txBody>
      </p:sp>
      <p:sp>
        <p:nvSpPr>
          <p:cNvPr id="11" name="Text Placeholder 3">
            <a:extLst>
              <a:ext uri="{FF2B5EF4-FFF2-40B4-BE49-F238E27FC236}">
                <a16:creationId xmlns:a16="http://schemas.microsoft.com/office/drawing/2014/main" id="{ECFBD934-33A2-4F34-9025-7071DE0EB752}"/>
              </a:ext>
            </a:extLst>
          </p:cNvPr>
          <p:cNvSpPr txBox="1">
            <a:spLocks/>
          </p:cNvSpPr>
          <p:nvPr/>
        </p:nvSpPr>
        <p:spPr>
          <a:xfrm>
            <a:off x="-2667000" y="4419600"/>
            <a:ext cx="3733800" cy="16002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endParaRPr lang="en-US" sz="1600" kern="0" spc="-100" dirty="0">
              <a:latin typeface="Century Gothic" panose="020B0502020202020204" pitchFamily="34" charset="0"/>
              <a:cs typeface="Gill Sans MT"/>
            </a:endParaRPr>
          </a:p>
        </p:txBody>
      </p:sp>
    </p:spTree>
    <p:extLst>
      <p:ext uri="{BB962C8B-B14F-4D97-AF65-F5344CB8AC3E}">
        <p14:creationId xmlns:p14="http://schemas.microsoft.com/office/powerpoint/2010/main" val="4266893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1143000" y="2357714"/>
            <a:ext cx="3733800" cy="4572002"/>
          </a:xfrm>
        </p:spPr>
        <p:txBody>
          <a:bodyPr/>
          <a:lstStyle/>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Facility name </a:t>
            </a:r>
            <a:r>
              <a:rPr lang="en-US" sz="2600" spc="-100" dirty="0">
                <a:solidFill>
                  <a:schemeClr val="tx1"/>
                </a:solidFill>
                <a:latin typeface="Century Gothic" panose="020B0502020202020204" pitchFamily="34" charset="0"/>
                <a:cs typeface="Gill Sans MT"/>
              </a:rPr>
              <a:t>and ID</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States and LGAs</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Wards</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Geocoordinates</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Contact information</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Level of care</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Ownership</a:t>
            </a:r>
          </a:p>
          <a:p>
            <a:pPr marL="355600" indent="-342900">
              <a:spcAft>
                <a:spcPts val="1200"/>
              </a:spcAft>
              <a:buFont typeface="Wingdings" panose="05000000000000000000" pitchFamily="2" charset="2"/>
              <a:buChar char="§"/>
            </a:pPr>
            <a:r>
              <a:rPr lang="en-US" sz="2600" spc="-100" dirty="0">
                <a:latin typeface="Century Gothic" panose="020B0502020202020204" pitchFamily="34" charset="0"/>
                <a:cs typeface="Gill Sans MT"/>
              </a:rPr>
              <a:t>Status </a:t>
            </a:r>
          </a:p>
          <a:p>
            <a:pPr marL="355600" indent="-342900">
              <a:spcAft>
                <a:spcPts val="1200"/>
              </a:spcAft>
              <a:buFont typeface="Arial" panose="020B0604020202020204" pitchFamily="34" charset="0"/>
              <a:buChar char="•"/>
            </a:pPr>
            <a:endParaRPr lang="en-US" sz="2000" spc="-100" dirty="0">
              <a:latin typeface="Century Gothic" panose="020B0502020202020204" pitchFamily="34" charset="0"/>
              <a:cs typeface="Gill Sans MT"/>
            </a:endParaRPr>
          </a:p>
        </p:txBody>
      </p:sp>
      <p:sp>
        <p:nvSpPr>
          <p:cNvPr id="5" name="Text Placeholder 4">
            <a:extLst>
              <a:ext uri="{FF2B5EF4-FFF2-40B4-BE49-F238E27FC236}">
                <a16:creationId xmlns:a16="http://schemas.microsoft.com/office/drawing/2014/main" id="{DC940562-CD90-4E43-9528-507BB409E3F9}"/>
              </a:ext>
            </a:extLst>
          </p:cNvPr>
          <p:cNvSpPr>
            <a:spLocks noGrp="1"/>
          </p:cNvSpPr>
          <p:nvPr>
            <p:ph type="body" sz="quarter" idx="10"/>
          </p:nvPr>
        </p:nvSpPr>
        <p:spPr>
          <a:xfrm>
            <a:off x="990600" y="1676400"/>
            <a:ext cx="3886199" cy="609600"/>
          </a:xfrm>
          <a:prstGeom prst="flowChartProcess">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3200" dirty="0">
                <a:solidFill>
                  <a:schemeClr val="bg1"/>
                </a:solidFill>
                <a:latin typeface="Century Gothic" panose="020B0502020202020204" pitchFamily="34" charset="0"/>
              </a:rPr>
              <a:t>Signature domain</a:t>
            </a:r>
          </a:p>
        </p:txBody>
      </p:sp>
      <p:sp>
        <p:nvSpPr>
          <p:cNvPr id="10" name="Text Placeholder 3">
            <a:extLst>
              <a:ext uri="{FF2B5EF4-FFF2-40B4-BE49-F238E27FC236}">
                <a16:creationId xmlns:a16="http://schemas.microsoft.com/office/drawing/2014/main" id="{44846907-394D-4410-9BD0-3D7E84F43138}"/>
              </a:ext>
            </a:extLst>
          </p:cNvPr>
          <p:cNvSpPr txBox="1">
            <a:spLocks/>
          </p:cNvSpPr>
          <p:nvPr/>
        </p:nvSpPr>
        <p:spPr>
          <a:xfrm>
            <a:off x="5181600" y="2362196"/>
            <a:ext cx="3733800" cy="4572004"/>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sym typeface="Wingdings" panose="05000000000000000000" pitchFamily="2" charset="2"/>
              </a:rPr>
              <a:t>100%</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sym typeface="Wingdings" panose="05000000000000000000" pitchFamily="2" charset="2"/>
              </a:rPr>
              <a:t>100%</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sym typeface="Wingdings" panose="05000000000000000000" pitchFamily="2" charset="2"/>
              </a:rPr>
              <a:t>0% </a:t>
            </a:r>
            <a:r>
              <a:rPr lang="en-US" sz="2600" kern="0" spc="-100" dirty="0">
                <a:latin typeface="Century Gothic" panose="020B0502020202020204" pitchFamily="34" charset="0"/>
                <a:cs typeface="Gill Sans MT"/>
              </a:rPr>
              <a:t> </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rPr>
              <a:t>61%</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rPr>
              <a:t>0%</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rPr>
              <a:t>100%</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rPr>
              <a:t>100%</a:t>
            </a:r>
          </a:p>
          <a:p>
            <a:pPr marL="355600" indent="-342900">
              <a:spcAft>
                <a:spcPts val="1200"/>
              </a:spcAft>
              <a:buClr>
                <a:srgbClr val="C7971C"/>
              </a:buClr>
              <a:buFont typeface="Wingdings" panose="05000000000000000000" pitchFamily="2" charset="2"/>
              <a:buChar char="à"/>
            </a:pPr>
            <a:r>
              <a:rPr lang="en-US" sz="2600" kern="0" spc="-100" dirty="0">
                <a:latin typeface="Century Gothic" panose="020B0502020202020204" pitchFamily="34" charset="0"/>
                <a:cs typeface="Gill Sans MT"/>
              </a:rPr>
              <a:t>0%</a:t>
            </a:r>
          </a:p>
        </p:txBody>
      </p:sp>
    </p:spTree>
    <p:extLst>
      <p:ext uri="{BB962C8B-B14F-4D97-AF65-F5344CB8AC3E}">
        <p14:creationId xmlns:p14="http://schemas.microsoft.com/office/powerpoint/2010/main" val="178655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838200" y="2362200"/>
            <a:ext cx="3733800" cy="4572002"/>
          </a:xfrm>
        </p:spPr>
        <p:txBody>
          <a:bodyPr/>
          <a:lstStyle/>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Facility name</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Administrative location </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Geocoordinates</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Contact information</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Level of care</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Ownership</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Status </a:t>
            </a:r>
          </a:p>
          <a:p>
            <a:pPr marL="355600" indent="-342900">
              <a:spcAft>
                <a:spcPts val="1200"/>
              </a:spcAft>
              <a:buFont typeface="Arial" panose="020B0604020202020204" pitchFamily="34" charset="0"/>
              <a:buChar char="•"/>
            </a:pPr>
            <a:endParaRPr lang="en-US" sz="2000" spc="-100" dirty="0">
              <a:latin typeface="Century Gothic" panose="020B0502020202020204" pitchFamily="34" charset="0"/>
              <a:cs typeface="Gill Sans MT"/>
            </a:endParaRPr>
          </a:p>
        </p:txBody>
      </p:sp>
      <p:sp>
        <p:nvSpPr>
          <p:cNvPr id="5" name="Text Placeholder 4">
            <a:extLst>
              <a:ext uri="{FF2B5EF4-FFF2-40B4-BE49-F238E27FC236}">
                <a16:creationId xmlns:a16="http://schemas.microsoft.com/office/drawing/2014/main" id="{DC940562-CD90-4E43-9528-507BB409E3F9}"/>
              </a:ext>
            </a:extLst>
          </p:cNvPr>
          <p:cNvSpPr>
            <a:spLocks noGrp="1"/>
          </p:cNvSpPr>
          <p:nvPr>
            <p:ph type="body" sz="quarter" idx="10"/>
          </p:nvPr>
        </p:nvSpPr>
        <p:spPr>
          <a:xfrm>
            <a:off x="685800" y="1600200"/>
            <a:ext cx="3886199" cy="609600"/>
          </a:xfrm>
          <a:prstGeom prst="flowChartProcess">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3200" dirty="0">
                <a:solidFill>
                  <a:schemeClr val="bg1"/>
                </a:solidFill>
                <a:latin typeface="Century Gothic" panose="020B0502020202020204" pitchFamily="34" charset="0"/>
              </a:rPr>
              <a:t>Signature domain</a:t>
            </a:r>
          </a:p>
        </p:txBody>
      </p:sp>
      <p:sp>
        <p:nvSpPr>
          <p:cNvPr id="8" name="Text Placeholder 4">
            <a:extLst>
              <a:ext uri="{FF2B5EF4-FFF2-40B4-BE49-F238E27FC236}">
                <a16:creationId xmlns:a16="http://schemas.microsoft.com/office/drawing/2014/main" id="{FD6E8269-75C6-4884-9BCB-CC043C923961}"/>
              </a:ext>
            </a:extLst>
          </p:cNvPr>
          <p:cNvSpPr txBox="1">
            <a:spLocks/>
          </p:cNvSpPr>
          <p:nvPr/>
        </p:nvSpPr>
        <p:spPr>
          <a:xfrm>
            <a:off x="762000" y="2362202"/>
            <a:ext cx="4495800" cy="2057400"/>
          </a:xfrm>
          <a:prstGeom prst="flowChartProcess">
            <a:avLst/>
          </a:prstGeom>
          <a:noFill/>
          <a:ln w="57150" cap="flat" cmpd="sng" algn="ctr">
            <a:solidFill>
              <a:srgbClr val="9DB4B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endParaRPr lang="en-US" sz="1800" kern="0" dirty="0">
              <a:latin typeface="Century Gothic" panose="020B0502020202020204" pitchFamily="34" charset="0"/>
            </a:endParaRPr>
          </a:p>
        </p:txBody>
      </p:sp>
      <p:sp>
        <p:nvSpPr>
          <p:cNvPr id="9" name="Arrow: Right 8">
            <a:extLst>
              <a:ext uri="{FF2B5EF4-FFF2-40B4-BE49-F238E27FC236}">
                <a16:creationId xmlns:a16="http://schemas.microsoft.com/office/drawing/2014/main" id="{0CCEAD35-AFA9-49C1-AB31-F03D035847C2}"/>
              </a:ext>
            </a:extLst>
          </p:cNvPr>
          <p:cNvSpPr/>
          <p:nvPr/>
        </p:nvSpPr>
        <p:spPr>
          <a:xfrm>
            <a:off x="5257800" y="2743200"/>
            <a:ext cx="1219200" cy="838200"/>
          </a:xfrm>
          <a:prstGeom prst="rightArrow">
            <a:avLst/>
          </a:prstGeom>
          <a:solidFill>
            <a:srgbClr val="9D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4">
            <a:extLst>
              <a:ext uri="{FF2B5EF4-FFF2-40B4-BE49-F238E27FC236}">
                <a16:creationId xmlns:a16="http://schemas.microsoft.com/office/drawing/2014/main" id="{C89D3DF9-C9EC-4983-8E46-D84FFE81BD97}"/>
              </a:ext>
            </a:extLst>
          </p:cNvPr>
          <p:cNvSpPr txBox="1">
            <a:spLocks/>
          </p:cNvSpPr>
          <p:nvPr/>
        </p:nvSpPr>
        <p:spPr>
          <a:xfrm>
            <a:off x="6629400" y="2133600"/>
            <a:ext cx="3048000" cy="2286000"/>
          </a:xfrm>
          <a:prstGeom prst="flowChartProcess">
            <a:avLst/>
          </a:prstGeom>
          <a:noFill/>
          <a:ln w="28575"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nSpc>
                <a:spcPts val="3400"/>
              </a:lnSpc>
            </a:pPr>
            <a:r>
              <a:rPr lang="en-US" sz="2600" kern="0" dirty="0">
                <a:solidFill>
                  <a:srgbClr val="002E3A"/>
                </a:solidFill>
                <a:latin typeface="Century Gothic" panose="020B0502020202020204" pitchFamily="34" charset="0"/>
              </a:rPr>
              <a:t>Focus on collecting missing geocoordinates and identifying duplicates!</a:t>
            </a:r>
          </a:p>
          <a:p>
            <a:endParaRPr lang="en-US" sz="2400" kern="0" dirty="0">
              <a:solidFill>
                <a:srgbClr val="002E3A"/>
              </a:solidFill>
              <a:latin typeface="Century Gothic" panose="020B0502020202020204" pitchFamily="34" charset="0"/>
            </a:endParaRPr>
          </a:p>
        </p:txBody>
      </p:sp>
      <p:grpSp>
        <p:nvGrpSpPr>
          <p:cNvPr id="3" name="Group 2">
            <a:extLst>
              <a:ext uri="{FF2B5EF4-FFF2-40B4-BE49-F238E27FC236}">
                <a16:creationId xmlns:a16="http://schemas.microsoft.com/office/drawing/2014/main" id="{842A2E70-AD2A-452A-8779-454B2F0D44DC}"/>
              </a:ext>
            </a:extLst>
          </p:cNvPr>
          <p:cNvGrpSpPr/>
          <p:nvPr/>
        </p:nvGrpSpPr>
        <p:grpSpPr>
          <a:xfrm>
            <a:off x="6172200" y="4768516"/>
            <a:ext cx="3886200" cy="2851484"/>
            <a:chOff x="6248400" y="4768516"/>
            <a:chExt cx="3886200" cy="2851484"/>
          </a:xfrm>
        </p:grpSpPr>
        <p:sp>
          <p:nvSpPr>
            <p:cNvPr id="14" name="Arrow: Right 13">
              <a:extLst>
                <a:ext uri="{FF2B5EF4-FFF2-40B4-BE49-F238E27FC236}">
                  <a16:creationId xmlns:a16="http://schemas.microsoft.com/office/drawing/2014/main" id="{B2089602-9D1E-466D-B8A9-B415D6BCC112}"/>
                </a:ext>
              </a:extLst>
            </p:cNvPr>
            <p:cNvSpPr/>
            <p:nvPr/>
          </p:nvSpPr>
          <p:spPr>
            <a:xfrm rot="5400000">
              <a:off x="7180847" y="4959016"/>
              <a:ext cx="1219200" cy="838200"/>
            </a:xfrm>
            <a:prstGeom prst="rightArrow">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a:extLst>
                <a:ext uri="{FF2B5EF4-FFF2-40B4-BE49-F238E27FC236}">
                  <a16:creationId xmlns:a16="http://schemas.microsoft.com/office/drawing/2014/main" id="{C79C4357-3294-4F3E-AA95-4E79475D90BD}"/>
                </a:ext>
              </a:extLst>
            </p:cNvPr>
            <p:cNvSpPr txBox="1">
              <a:spLocks/>
            </p:cNvSpPr>
            <p:nvPr/>
          </p:nvSpPr>
          <p:spPr>
            <a:xfrm>
              <a:off x="6248400" y="6096000"/>
              <a:ext cx="3886200" cy="15240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ts val="3400"/>
                </a:lnSpc>
              </a:pPr>
              <a:r>
                <a:rPr lang="en-US" sz="2600" kern="0" dirty="0">
                  <a:solidFill>
                    <a:srgbClr val="C7971C"/>
                  </a:solidFill>
                </a:rPr>
                <a:t>The result will be a credible MFL of facilities in Nigeria</a:t>
              </a:r>
            </a:p>
          </p:txBody>
        </p:sp>
      </p:grpSp>
    </p:spTree>
    <p:extLst>
      <p:ext uri="{BB962C8B-B14F-4D97-AF65-F5344CB8AC3E}">
        <p14:creationId xmlns:p14="http://schemas.microsoft.com/office/powerpoint/2010/main" val="732019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BC927-3B28-4A65-B4FC-3D8BA799757A}"/>
              </a:ext>
            </a:extLst>
          </p:cNvPr>
          <p:cNvSpPr>
            <a:spLocks noGrp="1"/>
          </p:cNvSpPr>
          <p:nvPr>
            <p:ph type="title"/>
          </p:nvPr>
        </p:nvSpPr>
        <p:spPr/>
        <p:txBody>
          <a:bodyPr/>
          <a:lstStyle/>
          <a:p>
            <a:r>
              <a:rPr lang="en-US" dirty="0"/>
              <a:t>Signature domain</a:t>
            </a:r>
          </a:p>
        </p:txBody>
      </p:sp>
      <p:sp>
        <p:nvSpPr>
          <p:cNvPr id="4" name="Text Placeholder 3">
            <a:extLst>
              <a:ext uri="{FF2B5EF4-FFF2-40B4-BE49-F238E27FC236}">
                <a16:creationId xmlns:a16="http://schemas.microsoft.com/office/drawing/2014/main" id="{91B73AEB-1A5A-4FF2-BF22-60BB9654FCB1}"/>
              </a:ext>
            </a:extLst>
          </p:cNvPr>
          <p:cNvSpPr>
            <a:spLocks noGrp="1"/>
          </p:cNvSpPr>
          <p:nvPr>
            <p:ph type="body" sz="quarter" idx="11"/>
          </p:nvPr>
        </p:nvSpPr>
        <p:spPr>
          <a:xfrm>
            <a:off x="838200" y="2209798"/>
            <a:ext cx="3733800" cy="4572002"/>
          </a:xfrm>
        </p:spPr>
        <p:txBody>
          <a:bodyPr/>
          <a:lstStyle/>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Facility name</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Administrative location </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Geocoordinates</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Contact information</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Level of care</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Ownership</a:t>
            </a:r>
          </a:p>
          <a:p>
            <a:pPr marL="469900" indent="-349250">
              <a:spcAft>
                <a:spcPts val="1200"/>
              </a:spcAft>
              <a:buFont typeface="Wingdings" panose="05000000000000000000" pitchFamily="2" charset="2"/>
              <a:buChar char="§"/>
            </a:pPr>
            <a:r>
              <a:rPr lang="en-US" sz="2600" spc="-100" dirty="0">
                <a:latin typeface="Century Gothic" panose="020B0502020202020204" pitchFamily="34" charset="0"/>
                <a:cs typeface="Gill Sans MT"/>
              </a:rPr>
              <a:t>Status </a:t>
            </a:r>
          </a:p>
          <a:p>
            <a:pPr marL="355600" indent="-342900">
              <a:spcAft>
                <a:spcPts val="1200"/>
              </a:spcAft>
              <a:buFont typeface="Arial" panose="020B0604020202020204" pitchFamily="34" charset="0"/>
              <a:buChar char="•"/>
            </a:pPr>
            <a:endParaRPr lang="en-US" sz="2000" spc="-100" dirty="0">
              <a:latin typeface="Century Gothic" panose="020B0502020202020204" pitchFamily="34" charset="0"/>
              <a:cs typeface="Gill Sans MT"/>
            </a:endParaRPr>
          </a:p>
        </p:txBody>
      </p:sp>
      <p:sp>
        <p:nvSpPr>
          <p:cNvPr id="5" name="Text Placeholder 4">
            <a:extLst>
              <a:ext uri="{FF2B5EF4-FFF2-40B4-BE49-F238E27FC236}">
                <a16:creationId xmlns:a16="http://schemas.microsoft.com/office/drawing/2014/main" id="{DC940562-CD90-4E43-9528-507BB409E3F9}"/>
              </a:ext>
            </a:extLst>
          </p:cNvPr>
          <p:cNvSpPr>
            <a:spLocks noGrp="1"/>
          </p:cNvSpPr>
          <p:nvPr>
            <p:ph type="body" sz="quarter" idx="10"/>
          </p:nvPr>
        </p:nvSpPr>
        <p:spPr>
          <a:xfrm>
            <a:off x="685800" y="1600200"/>
            <a:ext cx="3886199" cy="609600"/>
          </a:xfrm>
          <a:prstGeom prst="flowChartProcess">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200"/>
              </a:spcBef>
            </a:pPr>
            <a:r>
              <a:rPr lang="en-US" sz="3200" dirty="0">
                <a:solidFill>
                  <a:schemeClr val="bg1"/>
                </a:solidFill>
                <a:latin typeface="Century Gothic" panose="020B0502020202020204" pitchFamily="34" charset="0"/>
              </a:rPr>
              <a:t>Signature domain</a:t>
            </a:r>
          </a:p>
        </p:txBody>
      </p:sp>
      <p:grpSp>
        <p:nvGrpSpPr>
          <p:cNvPr id="3" name="Group 2">
            <a:extLst>
              <a:ext uri="{FF2B5EF4-FFF2-40B4-BE49-F238E27FC236}">
                <a16:creationId xmlns:a16="http://schemas.microsoft.com/office/drawing/2014/main" id="{15356CDB-3271-44CA-9CDE-1C22F783DEF9}"/>
              </a:ext>
            </a:extLst>
          </p:cNvPr>
          <p:cNvGrpSpPr/>
          <p:nvPr/>
        </p:nvGrpSpPr>
        <p:grpSpPr>
          <a:xfrm>
            <a:off x="762000" y="4114800"/>
            <a:ext cx="5715000" cy="838200"/>
            <a:chOff x="762000" y="4114800"/>
            <a:chExt cx="5715000" cy="838200"/>
          </a:xfrm>
        </p:grpSpPr>
        <p:sp>
          <p:nvSpPr>
            <p:cNvPr id="7" name="Text Placeholder 4">
              <a:extLst>
                <a:ext uri="{FF2B5EF4-FFF2-40B4-BE49-F238E27FC236}">
                  <a16:creationId xmlns:a16="http://schemas.microsoft.com/office/drawing/2014/main" id="{869B79F8-B9B3-43A9-A576-2438B264A8EF}"/>
                </a:ext>
              </a:extLst>
            </p:cNvPr>
            <p:cNvSpPr txBox="1">
              <a:spLocks/>
            </p:cNvSpPr>
            <p:nvPr/>
          </p:nvSpPr>
          <p:spPr>
            <a:xfrm>
              <a:off x="762000" y="4267200"/>
              <a:ext cx="4495800" cy="533400"/>
            </a:xfrm>
            <a:prstGeom prst="flowChartProcess">
              <a:avLst/>
            </a:prstGeom>
            <a:noFill/>
            <a:ln w="57150" cap="flat" cmpd="sng" algn="ctr">
              <a:solidFill>
                <a:srgbClr val="9DB4BE"/>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endParaRPr lang="en-US" sz="1800" kern="0" dirty="0">
                <a:latin typeface="Century Gothic" panose="020B0502020202020204" pitchFamily="34" charset="0"/>
              </a:endParaRPr>
            </a:p>
          </p:txBody>
        </p:sp>
        <p:sp>
          <p:nvSpPr>
            <p:cNvPr id="9" name="Arrow: Right 8">
              <a:extLst>
                <a:ext uri="{FF2B5EF4-FFF2-40B4-BE49-F238E27FC236}">
                  <a16:creationId xmlns:a16="http://schemas.microsoft.com/office/drawing/2014/main" id="{87C1EC3C-4C5F-4BFC-A2C3-A7F95C6EAFA9}"/>
                </a:ext>
              </a:extLst>
            </p:cNvPr>
            <p:cNvSpPr/>
            <p:nvPr/>
          </p:nvSpPr>
          <p:spPr>
            <a:xfrm>
              <a:off x="5257800" y="4114800"/>
              <a:ext cx="1219200" cy="838200"/>
            </a:xfrm>
            <a:prstGeom prst="rightArrow">
              <a:avLst/>
            </a:prstGeom>
            <a:solidFill>
              <a:srgbClr val="9D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 Placeholder 4">
            <a:extLst>
              <a:ext uri="{FF2B5EF4-FFF2-40B4-BE49-F238E27FC236}">
                <a16:creationId xmlns:a16="http://schemas.microsoft.com/office/drawing/2014/main" id="{711D4E12-4F8A-4181-A5F6-5F815AF005BA}"/>
              </a:ext>
            </a:extLst>
          </p:cNvPr>
          <p:cNvSpPr txBox="1">
            <a:spLocks/>
          </p:cNvSpPr>
          <p:nvPr/>
        </p:nvSpPr>
        <p:spPr>
          <a:xfrm>
            <a:off x="6705600" y="2438400"/>
            <a:ext cx="2667000" cy="1981200"/>
          </a:xfrm>
          <a:prstGeom prst="flowChartProcess">
            <a:avLst/>
          </a:prstGeom>
          <a:noFill/>
          <a:ln w="28575"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eaLnBrk="1" hangingPunct="1">
              <a:defRPr sz="2800">
                <a:solidFill>
                  <a:schemeClr val="tx1"/>
                </a:solidFill>
                <a:latin typeface="Century Gothic" charset="0"/>
                <a:ea typeface="Century Gothic" charset="0"/>
                <a:cs typeface="Century Gothic" charset="0"/>
              </a:defRPr>
            </a:lvl1pPr>
            <a:lvl2pPr marL="457200" eaLnBrk="1" hangingPunct="1">
              <a:defRPr sz="2400">
                <a:solidFill>
                  <a:schemeClr val="tx1"/>
                </a:solidFill>
                <a:latin typeface="Century Gothic" charset="0"/>
                <a:ea typeface="Century Gothic" charset="0"/>
                <a:cs typeface="Century Gothic" charset="0"/>
              </a:defRPr>
            </a:lvl2pPr>
            <a:lvl3pPr marL="914400" eaLnBrk="1" hangingPunct="1">
              <a:defRPr sz="2000">
                <a:solidFill>
                  <a:schemeClr val="tx1"/>
                </a:solidFill>
                <a:latin typeface="Century Gothic" charset="0"/>
                <a:ea typeface="Century Gothic" charset="0"/>
                <a:cs typeface="Century Gothic" charset="0"/>
              </a:defRPr>
            </a:lvl3pPr>
            <a:lvl4pPr marL="1371600" eaLnBrk="1" hangingPunct="1">
              <a:defRPr>
                <a:solidFill>
                  <a:schemeClr val="tx1"/>
                </a:solidFill>
                <a:latin typeface="Century Gothic" charset="0"/>
                <a:ea typeface="Century Gothic" charset="0"/>
                <a:cs typeface="Century Gothic" charset="0"/>
              </a:defRPr>
            </a:lvl4pPr>
            <a:lvl5pPr marL="1828800" eaLnBrk="1" hangingPunct="1">
              <a:defRPr>
                <a:solidFill>
                  <a:schemeClr val="tx1"/>
                </a:solidFill>
                <a:latin typeface="Futura LT Pro Book" panose="020B0502020204020303" pitchFamily="34" charset="0"/>
                <a:ea typeface="+mn-ea"/>
                <a:cs typeface="+mn-cs"/>
              </a:defRPr>
            </a:lvl5pPr>
            <a:lvl6pPr marL="2286000" eaLnBrk="1" hangingPunct="1">
              <a:defRPr>
                <a:solidFill>
                  <a:schemeClr val="lt1"/>
                </a:solidFill>
                <a:latin typeface="+mn-lt"/>
                <a:ea typeface="+mn-ea"/>
                <a:cs typeface="+mn-cs"/>
              </a:defRPr>
            </a:lvl6pPr>
            <a:lvl7pPr marL="2743200" eaLnBrk="1" hangingPunct="1">
              <a:defRPr>
                <a:solidFill>
                  <a:schemeClr val="lt1"/>
                </a:solidFill>
                <a:latin typeface="+mn-lt"/>
                <a:ea typeface="+mn-ea"/>
                <a:cs typeface="+mn-cs"/>
              </a:defRPr>
            </a:lvl7pPr>
            <a:lvl8pPr marL="3200400" eaLnBrk="1" hangingPunct="1">
              <a:defRPr>
                <a:solidFill>
                  <a:schemeClr val="lt1"/>
                </a:solidFill>
                <a:latin typeface="+mn-lt"/>
                <a:ea typeface="+mn-ea"/>
                <a:cs typeface="+mn-cs"/>
              </a:defRPr>
            </a:lvl8pPr>
            <a:lvl9pPr marL="3657600" eaLnBrk="1" hangingPunct="1">
              <a:defRPr>
                <a:solidFill>
                  <a:schemeClr val="lt1"/>
                </a:solidFill>
                <a:latin typeface="+mn-lt"/>
                <a:ea typeface="+mn-ea"/>
                <a:cs typeface="+mn-cs"/>
              </a:defRPr>
            </a:lvl9pPr>
          </a:lstStyle>
          <a:p>
            <a:pPr>
              <a:lnSpc>
                <a:spcPts val="3400"/>
              </a:lnSpc>
            </a:pPr>
            <a:r>
              <a:rPr lang="en-US" sz="2600" kern="0" dirty="0">
                <a:solidFill>
                  <a:srgbClr val="002E3A"/>
                </a:solidFill>
                <a:latin typeface="Century Gothic" panose="020B0502020202020204" pitchFamily="34" charset="0"/>
              </a:rPr>
              <a:t>Ensure that each facility has contact information   </a:t>
            </a:r>
          </a:p>
        </p:txBody>
      </p:sp>
      <p:grpSp>
        <p:nvGrpSpPr>
          <p:cNvPr id="17" name="Group 16">
            <a:extLst>
              <a:ext uri="{FF2B5EF4-FFF2-40B4-BE49-F238E27FC236}">
                <a16:creationId xmlns:a16="http://schemas.microsoft.com/office/drawing/2014/main" id="{CBAF7D35-0B04-4A46-9D06-F301DFA9A7A8}"/>
              </a:ext>
            </a:extLst>
          </p:cNvPr>
          <p:cNvGrpSpPr/>
          <p:nvPr/>
        </p:nvGrpSpPr>
        <p:grpSpPr>
          <a:xfrm>
            <a:off x="6019800" y="4572000"/>
            <a:ext cx="3886200" cy="2811176"/>
            <a:chOff x="6019800" y="4768516"/>
            <a:chExt cx="3886200" cy="2811176"/>
          </a:xfrm>
        </p:grpSpPr>
        <p:sp>
          <p:nvSpPr>
            <p:cNvPr id="18" name="Arrow: Right 17">
              <a:extLst>
                <a:ext uri="{FF2B5EF4-FFF2-40B4-BE49-F238E27FC236}">
                  <a16:creationId xmlns:a16="http://schemas.microsoft.com/office/drawing/2014/main" id="{73EFBD50-76E4-4C0A-9F17-248D194A8596}"/>
                </a:ext>
              </a:extLst>
            </p:cNvPr>
            <p:cNvSpPr/>
            <p:nvPr/>
          </p:nvSpPr>
          <p:spPr>
            <a:xfrm rot="5400000">
              <a:off x="7180847" y="4959016"/>
              <a:ext cx="1219200" cy="838200"/>
            </a:xfrm>
            <a:prstGeom prst="rightArrow">
              <a:avLst/>
            </a:prstGeom>
            <a:solidFill>
              <a:srgbClr val="C797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3">
              <a:extLst>
                <a:ext uri="{FF2B5EF4-FFF2-40B4-BE49-F238E27FC236}">
                  <a16:creationId xmlns:a16="http://schemas.microsoft.com/office/drawing/2014/main" id="{922A4C39-8DA2-4872-96B3-37B7DD472328}"/>
                </a:ext>
              </a:extLst>
            </p:cNvPr>
            <p:cNvSpPr txBox="1">
              <a:spLocks/>
            </p:cNvSpPr>
            <p:nvPr/>
          </p:nvSpPr>
          <p:spPr>
            <a:xfrm>
              <a:off x="6019800" y="6055692"/>
              <a:ext cx="3886200" cy="1524000"/>
            </a:xfrm>
            <a:prstGeom prst="rect">
              <a:avLst/>
            </a:prstGeom>
          </p:spPr>
          <p:txBody>
            <a:bodyPr/>
            <a:lstStyle>
              <a:lvl1pPr marL="0" eaLnBrk="1" hangingPunct="1">
                <a:defRPr sz="4400">
                  <a:solidFill>
                    <a:srgbClr val="002E3A"/>
                  </a:solidFill>
                  <a:latin typeface="Century Gothic" charset="0"/>
                  <a:ea typeface="Century Gothic" charset="0"/>
                  <a:cs typeface="Century Gothic" charset="0"/>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a:lnSpc>
                  <a:spcPts val="3400"/>
                </a:lnSpc>
              </a:pPr>
              <a:r>
                <a:rPr lang="en-US" sz="2600" kern="0" dirty="0">
                  <a:solidFill>
                    <a:srgbClr val="C7971C"/>
                  </a:solidFill>
                </a:rPr>
                <a:t>Regular updates </a:t>
              </a:r>
              <a:br>
                <a:rPr lang="en-US" sz="2600" kern="0" dirty="0">
                  <a:solidFill>
                    <a:srgbClr val="C7971C"/>
                  </a:solidFill>
                </a:rPr>
              </a:br>
              <a:r>
                <a:rPr lang="en-US" sz="2600" kern="0" dirty="0">
                  <a:solidFill>
                    <a:srgbClr val="C7971C"/>
                  </a:solidFill>
                </a:rPr>
                <a:t>can be made by communicating with contact person</a:t>
              </a:r>
            </a:p>
          </p:txBody>
        </p:sp>
      </p:grpSp>
    </p:spTree>
    <p:extLst>
      <p:ext uri="{BB962C8B-B14F-4D97-AF65-F5344CB8AC3E}">
        <p14:creationId xmlns:p14="http://schemas.microsoft.com/office/powerpoint/2010/main" val="1900932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rteuse and blue_corrected" id="{24BB43F7-A238-40E1-A388-AA30B486D4FC}" vid="{C3D0504A-8D89-47AB-96BA-D5EE0E8259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5" ma:contentTypeDescription="Create a new document." ma:contentTypeScope="" ma:versionID="b91ae86749413e39d6ab5cf72415f548">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a3eb1c2798d4f2b319fc785c533a2476"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36FC224-0626-43ED-8AD4-4384B71126AD}">
  <ds:schemaRefs>
    <ds:schemaRef ds:uri="http://schemas.microsoft.com/sharepoint/v3/contenttype/forms"/>
  </ds:schemaRefs>
</ds:datastoreItem>
</file>

<file path=customXml/itemProps2.xml><?xml version="1.0" encoding="utf-8"?>
<ds:datastoreItem xmlns:ds="http://schemas.openxmlformats.org/officeDocument/2006/customXml" ds:itemID="{6FB12CE9-1245-4C0E-BDF8-3EE8D38EE0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048E68-115E-4EEB-AE32-34075EC8E989}">
  <ds:schemaRefs>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8573787-17db-43b5-9af3-2a45e79ab03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Charteuse and blue USAID</Template>
  <TotalTime>2566</TotalTime>
  <Words>1481</Words>
  <Application>Microsoft Office PowerPoint</Application>
  <PresentationFormat>Custom</PresentationFormat>
  <Paragraphs>294</Paragraphs>
  <Slides>34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Century Gothic</vt:lpstr>
      <vt:lpstr>Futura Lt BT</vt:lpstr>
      <vt:lpstr>Futura LT Pro Book</vt:lpstr>
      <vt:lpstr>Wingdings</vt:lpstr>
      <vt:lpstr>Office Theme</vt:lpstr>
      <vt:lpstr>PowerPoint Presentation</vt:lpstr>
      <vt:lpstr>Outline</vt:lpstr>
      <vt:lpstr>PowerPoint Presentation</vt:lpstr>
      <vt:lpstr>Steps to establish an MFL</vt:lpstr>
      <vt:lpstr>PowerPoint Presentation</vt:lpstr>
      <vt:lpstr>Types of data</vt:lpstr>
      <vt:lpstr>Signature domain</vt:lpstr>
      <vt:lpstr>Signature domain</vt:lpstr>
      <vt:lpstr>Signature domain</vt:lpstr>
      <vt:lpstr>Signature domain</vt:lpstr>
      <vt:lpstr>Service domain</vt:lpstr>
      <vt:lpstr>PowerPoint Presentation</vt:lpstr>
      <vt:lpstr>Hospital and clinic</vt:lpstr>
      <vt:lpstr>PowerPoint Presentation</vt:lpstr>
      <vt:lpstr>Signature domain</vt:lpstr>
      <vt:lpstr>Signature domain</vt:lpstr>
      <vt:lpstr>Signature domain</vt:lpstr>
      <vt:lpstr>Signature domain</vt:lpstr>
      <vt:lpstr>Signature domain</vt:lpstr>
      <vt:lpstr>Signature domain</vt:lpstr>
      <vt:lpstr>Signature domain</vt:lpstr>
      <vt:lpstr>Signature domain</vt:lpstr>
      <vt:lpstr>Signature domain</vt:lpstr>
      <vt:lpstr>Signature domain</vt:lpstr>
      <vt:lpstr>Signature domain</vt:lpstr>
      <vt:lpstr>Signature domain</vt:lpstr>
      <vt:lpstr>Signature domain</vt:lpstr>
      <vt:lpstr>PowerPoint Presentation</vt:lpstr>
      <vt:lpstr>Service domain</vt:lpstr>
      <vt:lpstr>Service domain</vt:lpstr>
      <vt:lpstr>Service domain</vt:lpstr>
      <vt:lpstr>Service domain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Gwendolyn Stinger</dc:creator>
  <cp:lastModifiedBy>Mwanza, Jenny</cp:lastModifiedBy>
  <cp:revision>133</cp:revision>
  <dcterms:created xsi:type="dcterms:W3CDTF">2018-05-05T20:37:30Z</dcterms:created>
  <dcterms:modified xsi:type="dcterms:W3CDTF">2019-06-05T18:52:42Z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0x0101006E4A79819CA3F3428B644840049B5527</vt:lpwstr>
  </property>
</Properties>
</file>